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25" r:id="rId3"/>
    <p:sldId id="319" r:id="rId4"/>
    <p:sldId id="322" r:id="rId5"/>
    <p:sldId id="323" r:id="rId6"/>
    <p:sldId id="324" r:id="rId7"/>
    <p:sldId id="320" r:id="rId8"/>
    <p:sldId id="286" r:id="rId9"/>
    <p:sldId id="269" r:id="rId10"/>
    <p:sldId id="275" r:id="rId11"/>
    <p:sldId id="272" r:id="rId12"/>
    <p:sldId id="270" r:id="rId13"/>
    <p:sldId id="267" r:id="rId14"/>
    <p:sldId id="271" r:id="rId15"/>
    <p:sldId id="260" r:id="rId16"/>
    <p:sldId id="321" r:id="rId17"/>
    <p:sldId id="317" r:id="rId18"/>
    <p:sldId id="297" r:id="rId19"/>
    <p:sldId id="326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6699"/>
    <a:srgbClr val="FFFFFF"/>
    <a:srgbClr val="89E0FF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9866D-D1CD-4713-9710-6476A6CF4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216B4F-3DF4-435D-8C71-700A43C25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882F91-0C1A-4D84-A5E1-FC599A27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6657FA-71CD-42E3-A8B2-CCE6C16C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84CC9D-74D0-4965-9B89-5560CDD2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8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27272-032F-4A6F-A118-45D4DD06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F70CA4-B697-440A-88B2-93338282C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550E0-8623-4AA0-BFF3-979EB05B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098187-7B0C-4586-A3BE-14F40DD8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8C1235-1DD7-4314-B188-3748D639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5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A6B78B-95DB-4B9A-BF0C-DB7C6DD4D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D61F4F-13A9-4CF0-A537-DCEAC16B3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6C9488-4F6B-48C4-A2C8-2AD488FB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2E4EF5-1882-42B3-AA1B-9DCACFFF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71FCD7-D759-40BC-9C0E-E92D8C11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49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F37B20-ABAF-4DB5-92F2-8F5AC245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828589-8880-45AF-839D-4A559573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232C90-FAEA-443A-B4D0-FBC7D983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57121C-1144-4123-BE10-A9B4C573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AEF6AF-9FCA-498E-833B-93BCA589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6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24610-4EA6-43AC-BDDD-ED44B666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41C2EE-1941-43DB-8B23-E42DB64D4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3013CF-40A5-4C13-AFDC-8EDC4E5F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40A60-CCB9-4AB8-9ED5-5B5CA262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0F5D63-DAC9-40D1-A52A-339CCA00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75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C4A607-8813-458C-901A-898825E7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DD099-8153-4466-B0D5-2DF763788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C7768E-12D2-483F-905A-5826F1FA8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BB61CD-ED59-4D68-907B-67316AF4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6420C5-1EB2-40B8-8063-7955C232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6268B1-C6BA-429D-B33D-002C75CD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0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8EAFF-08A6-4FC6-B888-49FA10B9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2FC89F-2CC5-4586-A23A-370BABBB7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9D03AC-9038-4F18-9E2D-9BF7A52D7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A38F90-00AD-42AD-99B8-1BB4C67A9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C52EFB4-CF98-4A31-A29E-B4148CDB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F9E847-A01C-4682-98CF-1C8C0C62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15BB735-5DC2-4FBA-AC54-C700FD40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AB06A0-6AAF-4DF2-A9A6-9773E6ED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5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E3579-EAAC-490E-A749-EB32FFE6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C5592E-1CBF-4137-A3EA-6AEB3AF0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EED7B4-059F-46EA-993A-FC82E7ED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FA07BB-C162-47BF-83AE-FC1C918B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98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CD5881-E0F6-4DD3-9C55-D9A86FD7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FEA0A7-4B94-4CF1-9060-72F2C73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51D2A-188E-42FA-9C98-6030F85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17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12AE7-D1B5-4DDE-9318-F6B69D63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A16F9E-10F1-4ADF-A4B8-2F4E55C5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F0EB21-5400-47C7-9A2F-D33071B5D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2544AE-DB14-45D2-9F5F-BDD17AD9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466A2D-3609-44A5-B058-6970CE89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2FAFFF-ECBB-45FA-8401-2B55B755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55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3A8AA-D032-484C-A277-1FF4AADD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714BDDD-25B0-4947-B9E7-8D003EF21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7B30F3-D1DC-4B6F-BCC7-6088755B1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7DC0D0-D9C0-49DA-B448-F07AE561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B85C20-5B60-4C84-BF3C-833D221A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D1089A-B847-4957-A65B-7FC044C7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8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DECE4E7-9201-4E00-8AEE-A9A088F9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45D20A-DEB8-41FC-9BBC-6FDBE30BF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26D560-96AA-4ECA-9222-E97F58E0F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3927EE-A0FE-4ACD-97DB-89907A57F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93F0C1-EA10-4A10-9B25-9D96FC3A1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50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3CA39-19CE-4D55-9988-2E46731427CF}"/>
              </a:ext>
            </a:extLst>
          </p:cNvPr>
          <p:cNvSpPr txBox="1"/>
          <p:nvPr/>
        </p:nvSpPr>
        <p:spPr>
          <a:xfrm>
            <a:off x="687108" y="340247"/>
            <a:ext cx="11236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70C0"/>
                </a:solidFill>
              </a:rPr>
              <a:t>A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が変われば</a:t>
            </a:r>
            <a:r>
              <a:rPr lang="ja-JP" altLang="en-US" sz="5400" b="1" dirty="0">
                <a:solidFill>
                  <a:srgbClr val="0070C0"/>
                </a:solidFill>
              </a:rPr>
              <a:t>同時に</a:t>
            </a:r>
            <a:r>
              <a:rPr kumimoji="1" lang="en-US" altLang="ja-JP" sz="5400" b="1" dirty="0">
                <a:solidFill>
                  <a:srgbClr val="0070C0"/>
                </a:solidFill>
              </a:rPr>
              <a:t>B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も変わる数量</a:t>
            </a:r>
            <a:endParaRPr kumimoji="1" lang="ja-JP" altLang="en-US" sz="54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27BE3E-C412-4774-B015-FC79186FBFF4}"/>
              </a:ext>
            </a:extLst>
          </p:cNvPr>
          <p:cNvSpPr txBox="1"/>
          <p:nvPr/>
        </p:nvSpPr>
        <p:spPr>
          <a:xfrm>
            <a:off x="687108" y="2807808"/>
            <a:ext cx="51360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rgbClr val="FF0000"/>
                </a:solidFill>
              </a:rPr>
              <a:t>反比例</a:t>
            </a:r>
            <a:endParaRPr kumimoji="1" lang="ja-JP" altLang="en-US" sz="115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058F1E-62CA-45F8-8900-D78B9272B936}"/>
              </a:ext>
            </a:extLst>
          </p:cNvPr>
          <p:cNvSpPr txBox="1"/>
          <p:nvPr/>
        </p:nvSpPr>
        <p:spPr>
          <a:xfrm>
            <a:off x="108456" y="4352039"/>
            <a:ext cx="2856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11500" b="1" dirty="0">
                <a:solidFill>
                  <a:srgbClr val="FF0000"/>
                </a:solidFill>
              </a:rPr>
              <a:t>逆</a:t>
            </a:r>
            <a:r>
              <a:rPr kumimoji="1" lang="en-US" altLang="ja-JP" sz="11500" b="1" dirty="0">
                <a:solidFill>
                  <a:srgbClr val="FF0000"/>
                </a:solidFill>
              </a:rPr>
              <a:t>)</a:t>
            </a:r>
            <a:endParaRPr kumimoji="1" lang="ja-JP" altLang="en-US" sz="115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A73CA6-F0CB-46A6-AB03-66DC56DBC928}"/>
              </a:ext>
            </a:extLst>
          </p:cNvPr>
          <p:cNvSpPr txBox="1"/>
          <p:nvPr/>
        </p:nvSpPr>
        <p:spPr>
          <a:xfrm>
            <a:off x="1286273" y="1373973"/>
            <a:ext cx="9396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</a:rPr>
              <a:t>反比例の反の意味は</a:t>
            </a:r>
            <a:endParaRPr kumimoji="1"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4788E7-D3A2-4751-8A0A-008623D18A71}"/>
              </a:ext>
            </a:extLst>
          </p:cNvPr>
          <p:cNvSpPr txBox="1"/>
          <p:nvPr/>
        </p:nvSpPr>
        <p:spPr>
          <a:xfrm rot="10800000">
            <a:off x="5383531" y="4352039"/>
            <a:ext cx="63802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rgbClr val="00B050"/>
                </a:solidFill>
              </a:rPr>
              <a:t>比例</a:t>
            </a:r>
            <a:r>
              <a:rPr kumimoji="1" lang="ja-JP" altLang="en-US" sz="11500" b="1" dirty="0">
                <a:solidFill>
                  <a:srgbClr val="FF0000"/>
                </a:solidFill>
              </a:rPr>
              <a:t>の逆</a:t>
            </a:r>
            <a:endParaRPr kumimoji="1" lang="ja-JP" alt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430D90-4463-4923-97C5-EB13C78EC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8" y="1153413"/>
            <a:ext cx="3810000" cy="381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A168D9-71CC-49B0-9770-156D7BD78218}"/>
              </a:ext>
            </a:extLst>
          </p:cNvPr>
          <p:cNvSpPr txBox="1"/>
          <p:nvPr/>
        </p:nvSpPr>
        <p:spPr>
          <a:xfrm>
            <a:off x="643816" y="320755"/>
            <a:ext cx="8066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i="0" u="none" strike="noStrike" baseline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</a:t>
            </a:r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㎝のテープを等しく分けるときの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D9998A1-6594-4477-980D-A286212A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2" y="1066947"/>
            <a:ext cx="10154061" cy="1267897"/>
          </a:xfrm>
          <a:prstGeom prst="rect">
            <a:avLst/>
          </a:prstGeom>
        </p:spPr>
      </p:pic>
      <p:graphicFrame>
        <p:nvGraphicFramePr>
          <p:cNvPr id="9" name="表 6">
            <a:extLst>
              <a:ext uri="{FF2B5EF4-FFF2-40B4-BE49-F238E27FC236}">
                <a16:creationId xmlns:a16="http://schemas.microsoft.com/office/drawing/2014/main" id="{20639C11-1A16-4B04-B7DC-EB9ECEAA0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87333"/>
              </p:ext>
            </p:extLst>
          </p:nvPr>
        </p:nvGraphicFramePr>
        <p:xfrm>
          <a:off x="837968" y="4220749"/>
          <a:ext cx="11044587" cy="2048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2225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173727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10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人数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人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10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1" dirty="0"/>
                        <a:t>1</a:t>
                      </a:r>
                      <a:r>
                        <a:rPr lang="ja-JP" altLang="en-US" sz="3200" b="1" dirty="0"/>
                        <a:t>人当たりの長さ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49700FD-B4A5-479A-8B2C-2EF61F1F8E1B}"/>
              </a:ext>
            </a:extLst>
          </p:cNvPr>
          <p:cNvSpPr/>
          <p:nvPr/>
        </p:nvSpPr>
        <p:spPr>
          <a:xfrm>
            <a:off x="2784599" y="1330467"/>
            <a:ext cx="1672220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72B91C5-E91A-4A27-937D-902B804DD88D}"/>
              </a:ext>
            </a:extLst>
          </p:cNvPr>
          <p:cNvSpPr/>
          <p:nvPr/>
        </p:nvSpPr>
        <p:spPr>
          <a:xfrm>
            <a:off x="5217096" y="1266292"/>
            <a:ext cx="4323942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135C3-6214-48D9-815B-F6AD58D3AD0E}"/>
              </a:ext>
            </a:extLst>
          </p:cNvPr>
          <p:cNvSpPr txBox="1"/>
          <p:nvPr/>
        </p:nvSpPr>
        <p:spPr>
          <a:xfrm>
            <a:off x="4519469" y="13886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B62269-5155-4677-A169-4BD6EDC64685}"/>
              </a:ext>
            </a:extLst>
          </p:cNvPr>
          <p:cNvSpPr txBox="1"/>
          <p:nvPr/>
        </p:nvSpPr>
        <p:spPr>
          <a:xfrm>
            <a:off x="3002976" y="14347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人数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24FD07-3B30-4814-AF37-96E1066DE0F8}"/>
              </a:ext>
            </a:extLst>
          </p:cNvPr>
          <p:cNvSpPr txBox="1"/>
          <p:nvPr/>
        </p:nvSpPr>
        <p:spPr>
          <a:xfrm>
            <a:off x="5279746" y="139825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一人あたりの長さ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4CC40E-08E8-468D-ACB0-6E1F9C9D83A4}"/>
              </a:ext>
            </a:extLst>
          </p:cNvPr>
          <p:cNvSpPr txBox="1"/>
          <p:nvPr/>
        </p:nvSpPr>
        <p:spPr>
          <a:xfrm>
            <a:off x="2992433" y="2892887"/>
            <a:ext cx="1662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50"/>
                </a:solidFill>
              </a:rPr>
              <a:t>比例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8C9961-F9BF-4ABC-9918-76A99CE92C2B}"/>
              </a:ext>
            </a:extLst>
          </p:cNvPr>
          <p:cNvSpPr txBox="1"/>
          <p:nvPr/>
        </p:nvSpPr>
        <p:spPr>
          <a:xfrm>
            <a:off x="6710823" y="2901254"/>
            <a:ext cx="2242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4904E3A4-339B-46A7-A29C-CE992E8A2BA4}"/>
              </a:ext>
            </a:extLst>
          </p:cNvPr>
          <p:cNvSpPr/>
          <p:nvPr/>
        </p:nvSpPr>
        <p:spPr>
          <a:xfrm>
            <a:off x="6009856" y="2098248"/>
            <a:ext cx="3303827" cy="1849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50589F1-9929-4235-88C3-0E113886AB83}"/>
              </a:ext>
            </a:extLst>
          </p:cNvPr>
          <p:cNvGrpSpPr/>
          <p:nvPr/>
        </p:nvGrpSpPr>
        <p:grpSpPr>
          <a:xfrm>
            <a:off x="5252941" y="3847175"/>
            <a:ext cx="2518674" cy="2612270"/>
            <a:chOff x="4222567" y="4347995"/>
            <a:chExt cx="2518674" cy="2612270"/>
          </a:xfrm>
        </p:grpSpPr>
        <p:sp>
          <p:nvSpPr>
            <p:cNvPr id="18" name="矢印: 下カーブ 17">
              <a:extLst>
                <a:ext uri="{FF2B5EF4-FFF2-40B4-BE49-F238E27FC236}">
                  <a16:creationId xmlns:a16="http://schemas.microsoft.com/office/drawing/2014/main" id="{2798F096-63C7-4C28-8398-58A33F231D9D}"/>
                </a:ext>
              </a:extLst>
            </p:cNvPr>
            <p:cNvSpPr/>
            <p:nvPr/>
          </p:nvSpPr>
          <p:spPr>
            <a:xfrm>
              <a:off x="4238363" y="4519482"/>
              <a:ext cx="2502878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矢印: 下カーブ 18">
              <a:extLst>
                <a:ext uri="{FF2B5EF4-FFF2-40B4-BE49-F238E27FC236}">
                  <a16:creationId xmlns:a16="http://schemas.microsoft.com/office/drawing/2014/main" id="{9632A8F2-EBED-4A09-80A0-C01C9D32998A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矢印: 下カーブ 19">
              <a:extLst>
                <a:ext uri="{FF2B5EF4-FFF2-40B4-BE49-F238E27FC236}">
                  <a16:creationId xmlns:a16="http://schemas.microsoft.com/office/drawing/2014/main" id="{8F482AFC-090F-43A6-B175-8DB27B30F1E6}"/>
                </a:ext>
              </a:extLst>
            </p:cNvPr>
            <p:cNvSpPr/>
            <p:nvPr/>
          </p:nvSpPr>
          <p:spPr>
            <a:xfrm flipV="1">
              <a:off x="4222568" y="6534606"/>
              <a:ext cx="2508028" cy="425659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1D6373E-C363-4070-BFB2-9E205FE166AD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B66C053-9FE4-40C6-9C50-CA78A6C7490C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25" name="矢印: 下カーブ 24">
              <a:extLst>
                <a:ext uri="{FF2B5EF4-FFF2-40B4-BE49-F238E27FC236}">
                  <a16:creationId xmlns:a16="http://schemas.microsoft.com/office/drawing/2014/main" id="{6F5D7804-A229-47BE-810A-7A320474CB05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5DC9E1C-AA1B-48F2-AE32-D2B8CC9315ED}"/>
              </a:ext>
            </a:extLst>
          </p:cNvPr>
          <p:cNvGrpSpPr/>
          <p:nvPr/>
        </p:nvGrpSpPr>
        <p:grpSpPr>
          <a:xfrm>
            <a:off x="5777779" y="5641308"/>
            <a:ext cx="553048" cy="1077218"/>
            <a:chOff x="605499" y="2197305"/>
            <a:chExt cx="497437" cy="1077218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3A7BBAA-9292-45EB-8AEA-5AF1791E8AC1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72F9AD9D-ECAF-408F-9B61-B27811A3D2EE}"/>
                </a:ext>
              </a:extLst>
            </p:cNvPr>
            <p:cNvCxnSpPr>
              <a:stCxn id="32" idx="1"/>
              <a:endCxn id="3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5BB1A2F-5B2F-420C-965A-E6A3B5223274}"/>
              </a:ext>
            </a:extLst>
          </p:cNvPr>
          <p:cNvGrpSpPr/>
          <p:nvPr/>
        </p:nvGrpSpPr>
        <p:grpSpPr>
          <a:xfrm>
            <a:off x="7002052" y="5495177"/>
            <a:ext cx="497437" cy="1077218"/>
            <a:chOff x="605499" y="2197305"/>
            <a:chExt cx="497437" cy="1077218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9E6570A-0D9A-4208-B2DF-75565A858EFC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983C9204-BF10-4EA3-BA13-0ED176FC9C01}"/>
                </a:ext>
              </a:extLst>
            </p:cNvPr>
            <p:cNvCxnSpPr>
              <a:stCxn id="35" idx="1"/>
              <a:endCxn id="35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7081078-7D35-425E-AAF3-926B72C558BC}"/>
              </a:ext>
            </a:extLst>
          </p:cNvPr>
          <p:cNvGrpSpPr/>
          <p:nvPr/>
        </p:nvGrpSpPr>
        <p:grpSpPr>
          <a:xfrm>
            <a:off x="5913400" y="2246390"/>
            <a:ext cx="3785718" cy="646497"/>
            <a:chOff x="5019320" y="691126"/>
            <a:chExt cx="2475029" cy="646497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022BECD5-5984-41F8-81FD-25046D4E1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20" y="691126"/>
              <a:ext cx="584300" cy="597107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BB144FE-6F40-4B65-A4F6-02CA0D386FF0}"/>
                </a:ext>
              </a:extLst>
            </p:cNvPr>
            <p:cNvSpPr txBox="1"/>
            <p:nvPr/>
          </p:nvSpPr>
          <p:spPr>
            <a:xfrm>
              <a:off x="5547029" y="691292"/>
              <a:ext cx="1947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＝</a:t>
              </a:r>
              <a:r>
                <a:rPr kumimoji="1" lang="en-US" altLang="ja-JP" sz="3600" b="1" dirty="0"/>
                <a:t>120÷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94B1CFE-991A-42DD-B290-7D3129B20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335" y="692417"/>
              <a:ext cx="681964" cy="533694"/>
            </a:xfrm>
            <a:prstGeom prst="rect">
              <a:avLst/>
            </a:prstGeom>
          </p:spPr>
        </p:pic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CF0EC2FA-9E37-4473-8AB4-3887AE12B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5" y="5403328"/>
            <a:ext cx="584300" cy="59710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2958CAF-4848-49D6-A8CD-AAA223141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" y="4462913"/>
            <a:ext cx="681964" cy="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3429257" y="23977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速さ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CDC0924-7DE9-4416-90FA-AE430ACB5499}"/>
              </a:ext>
            </a:extLst>
          </p:cNvPr>
          <p:cNvSpPr txBox="1"/>
          <p:nvPr/>
        </p:nvSpPr>
        <p:spPr>
          <a:xfrm>
            <a:off x="188536" y="-11937"/>
            <a:ext cx="1019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東京</a:t>
            </a:r>
            <a:r>
              <a:rPr kumimoji="1" lang="en-US" altLang="ja-JP" sz="4000" b="1" dirty="0"/>
              <a:t>-</a:t>
            </a:r>
            <a:r>
              <a:rPr kumimoji="1" lang="ja-JP" altLang="en-US" sz="4000" b="1" dirty="0"/>
              <a:t>姫路間</a:t>
            </a:r>
            <a:r>
              <a:rPr kumimoji="1" lang="en-US" altLang="ja-JP" sz="4000" b="1" dirty="0"/>
              <a:t>570</a:t>
            </a:r>
            <a:r>
              <a:rPr kumimoji="1" lang="ja-JP" altLang="en-US" sz="4000" b="1" dirty="0"/>
              <a:t>㎞を走る列車の速さと時間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2689482" y="2212511"/>
            <a:ext cx="2295821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5953140" y="2212511"/>
            <a:ext cx="196979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299748" y="2397740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94FBE26-74EA-4186-A0EC-E24901464E33}"/>
              </a:ext>
            </a:extLst>
          </p:cNvPr>
          <p:cNvSpPr txBox="1"/>
          <p:nvPr/>
        </p:nvSpPr>
        <p:spPr>
          <a:xfrm>
            <a:off x="6401191" y="242851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時間</a:t>
            </a:r>
            <a:endParaRPr kumimoji="1" lang="ja-JP" altLang="en-US" sz="3600" b="1" dirty="0"/>
          </a:p>
        </p:txBody>
      </p:sp>
      <p:graphicFrame>
        <p:nvGraphicFramePr>
          <p:cNvPr id="69" name="表 6">
            <a:extLst>
              <a:ext uri="{FF2B5EF4-FFF2-40B4-BE49-F238E27FC236}">
                <a16:creationId xmlns:a16="http://schemas.microsoft.com/office/drawing/2014/main" id="{FC1F6A4A-763E-4724-85B6-186A27CE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73861"/>
              </p:ext>
            </p:extLst>
          </p:nvPr>
        </p:nvGraphicFramePr>
        <p:xfrm>
          <a:off x="775894" y="4617674"/>
          <a:ext cx="11044584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5423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540412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540412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540412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540412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540412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007101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時速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㎞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57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28.5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19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14.25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11.4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0F45D109-8B0A-48A8-A1D6-BD8BE3A7E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4203" y="705448"/>
            <a:ext cx="4760779" cy="132588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79BBE7-86EE-42D9-963C-25D85B96A86B}"/>
              </a:ext>
            </a:extLst>
          </p:cNvPr>
          <p:cNvSpPr txBox="1"/>
          <p:nvPr/>
        </p:nvSpPr>
        <p:spPr>
          <a:xfrm>
            <a:off x="757748" y="980456"/>
            <a:ext cx="44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東京</a:t>
            </a:r>
            <a:r>
              <a:rPr lang="en-US" altLang="ja-JP" sz="3600" dirty="0"/>
              <a:t>-</a:t>
            </a:r>
            <a:r>
              <a:rPr lang="ja-JP" altLang="en-US" sz="3600" dirty="0"/>
              <a:t>姫路間</a:t>
            </a:r>
            <a:r>
              <a:rPr lang="en-US" altLang="ja-JP" sz="3600" dirty="0"/>
              <a:t>570</a:t>
            </a:r>
            <a:r>
              <a:rPr lang="ja-JP" altLang="en-US" sz="3600" dirty="0"/>
              <a:t>㎞</a:t>
            </a:r>
            <a:endParaRPr kumimoji="1" lang="en-US" altLang="ja-JP" sz="360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84AE2529-2075-47A7-B64D-D9C02435247D}"/>
              </a:ext>
            </a:extLst>
          </p:cNvPr>
          <p:cNvSpPr/>
          <p:nvPr/>
        </p:nvSpPr>
        <p:spPr>
          <a:xfrm>
            <a:off x="6226886" y="3027338"/>
            <a:ext cx="3184087" cy="153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54BD46-22F2-41E1-BCE5-87C587792563}"/>
              </a:ext>
            </a:extLst>
          </p:cNvPr>
          <p:cNvGrpSpPr/>
          <p:nvPr/>
        </p:nvGrpSpPr>
        <p:grpSpPr>
          <a:xfrm>
            <a:off x="3878823" y="3930248"/>
            <a:ext cx="3054101" cy="2612269"/>
            <a:chOff x="4222567" y="4347995"/>
            <a:chExt cx="3054101" cy="2612269"/>
          </a:xfrm>
        </p:grpSpPr>
        <p:sp>
          <p:nvSpPr>
            <p:cNvPr id="16" name="矢印: 下カーブ 15">
              <a:extLst>
                <a:ext uri="{FF2B5EF4-FFF2-40B4-BE49-F238E27FC236}">
                  <a16:creationId xmlns:a16="http://schemas.microsoft.com/office/drawing/2014/main" id="{377CEC02-AD67-47B9-BDD2-3B4B97F83147}"/>
                </a:ext>
              </a:extLst>
            </p:cNvPr>
            <p:cNvSpPr/>
            <p:nvPr/>
          </p:nvSpPr>
          <p:spPr>
            <a:xfrm>
              <a:off x="4238363" y="4519482"/>
              <a:ext cx="2825102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矢印: 下カーブ 16">
              <a:extLst>
                <a:ext uri="{FF2B5EF4-FFF2-40B4-BE49-F238E27FC236}">
                  <a16:creationId xmlns:a16="http://schemas.microsoft.com/office/drawing/2014/main" id="{EA4D59B2-E871-403B-AA06-D8D4822E260F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矢印: 下カーブ 17">
              <a:extLst>
                <a:ext uri="{FF2B5EF4-FFF2-40B4-BE49-F238E27FC236}">
                  <a16:creationId xmlns:a16="http://schemas.microsoft.com/office/drawing/2014/main" id="{E91EDB85-614E-42C3-9DB8-03BCF8621DEA}"/>
                </a:ext>
              </a:extLst>
            </p:cNvPr>
            <p:cNvSpPr/>
            <p:nvPr/>
          </p:nvSpPr>
          <p:spPr>
            <a:xfrm flipV="1">
              <a:off x="4222568" y="6534605"/>
              <a:ext cx="3054100" cy="425659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CBB3A7B-7FC5-4A62-BEEF-BF327E98C8DE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ED2B3C4-1146-41AD-988F-522DC3703999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23" name="矢印: 下カーブ 22">
              <a:extLst>
                <a:ext uri="{FF2B5EF4-FFF2-40B4-BE49-F238E27FC236}">
                  <a16:creationId xmlns:a16="http://schemas.microsoft.com/office/drawing/2014/main" id="{597BA60E-13CD-4ABF-95A5-ACA2EEC3A855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F6CEDB0-C39C-44B0-91C0-A215CFECCE78}"/>
              </a:ext>
            </a:extLst>
          </p:cNvPr>
          <p:cNvGrpSpPr/>
          <p:nvPr/>
        </p:nvGrpSpPr>
        <p:grpSpPr>
          <a:xfrm>
            <a:off x="4411040" y="5613450"/>
            <a:ext cx="497437" cy="1077218"/>
            <a:chOff x="605499" y="2197305"/>
            <a:chExt cx="497437" cy="1077218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293B30D-C9B4-4D27-BB29-2A2C1F985250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FD5ABD92-E139-42DF-B967-EF53F9C0B136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3FCE146-62E1-4973-8EFC-772AADAC108B}"/>
              </a:ext>
            </a:extLst>
          </p:cNvPr>
          <p:cNvGrpSpPr/>
          <p:nvPr/>
        </p:nvGrpSpPr>
        <p:grpSpPr>
          <a:xfrm>
            <a:off x="6169852" y="5614161"/>
            <a:ext cx="497437" cy="1077218"/>
            <a:chOff x="605499" y="2197305"/>
            <a:chExt cx="497437" cy="1077218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C01CB0E-1126-4834-BFD3-174CF408DF05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6B83A925-8E62-468A-87C0-5C08CF91ABDE}"/>
                </a:ext>
              </a:extLst>
            </p:cNvPr>
            <p:cNvCxnSpPr>
              <a:stCxn id="30" idx="1"/>
              <a:endCxn id="30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1EBB46A-2F03-40ED-AF52-E264512C6156}"/>
              </a:ext>
            </a:extLst>
          </p:cNvPr>
          <p:cNvSpPr txBox="1"/>
          <p:nvPr/>
        </p:nvSpPr>
        <p:spPr>
          <a:xfrm>
            <a:off x="2201094" y="3583815"/>
            <a:ext cx="1662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50"/>
                </a:solidFill>
              </a:rPr>
              <a:t>比例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37631B6-2534-4969-90AC-3B233B547154}"/>
              </a:ext>
            </a:extLst>
          </p:cNvPr>
          <p:cNvSpPr txBox="1"/>
          <p:nvPr/>
        </p:nvSpPr>
        <p:spPr>
          <a:xfrm>
            <a:off x="6667289" y="3638062"/>
            <a:ext cx="2242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F5D7871-52F7-47B8-B91B-0FE980582A64}"/>
              </a:ext>
            </a:extLst>
          </p:cNvPr>
          <p:cNvGrpSpPr/>
          <p:nvPr/>
        </p:nvGrpSpPr>
        <p:grpSpPr>
          <a:xfrm>
            <a:off x="5953140" y="3150318"/>
            <a:ext cx="3795891" cy="657966"/>
            <a:chOff x="5019320" y="691126"/>
            <a:chExt cx="2481680" cy="657966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C33D6A2D-98EF-46DE-8B8A-18A19FE89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20" y="691126"/>
              <a:ext cx="584300" cy="597107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C72EBA0-0CB0-4404-B693-4673FE6A15CD}"/>
                </a:ext>
              </a:extLst>
            </p:cNvPr>
            <p:cNvSpPr txBox="1"/>
            <p:nvPr/>
          </p:nvSpPr>
          <p:spPr>
            <a:xfrm>
              <a:off x="5553680" y="702761"/>
              <a:ext cx="1947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＝</a:t>
              </a:r>
              <a:r>
                <a:rPr kumimoji="1" lang="en-US" altLang="ja-JP" sz="3600" b="1" dirty="0"/>
                <a:t>570÷</a:t>
              </a:r>
            </a:p>
          </p:txBody>
        </p: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F1BAC6DE-1BB5-452A-9CA1-E5D8A40D4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335" y="692417"/>
              <a:ext cx="681964" cy="533694"/>
            </a:xfrm>
            <a:prstGeom prst="rect">
              <a:avLst/>
            </a:prstGeom>
          </p:spPr>
        </p:pic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BBC392D3-166A-4581-9F7A-5AF214374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" y="5563241"/>
            <a:ext cx="584300" cy="59710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1AD4C9C-EF43-4429-8A9C-7A48646E5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" y="4613813"/>
            <a:ext cx="681964" cy="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2569039" y="2940113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辺の長さ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358CE06-83AA-4AA6-B670-98FC46BE177A}"/>
              </a:ext>
            </a:extLst>
          </p:cNvPr>
          <p:cNvSpPr txBox="1"/>
          <p:nvPr/>
        </p:nvSpPr>
        <p:spPr>
          <a:xfrm>
            <a:off x="604878" y="297093"/>
            <a:ext cx="654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正三角形の一辺と周りの長さ</a:t>
            </a:r>
            <a:endParaRPr kumimoji="1" lang="en-US" altLang="ja-JP" sz="3600" b="1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2569038" y="2824793"/>
            <a:ext cx="3078921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6302895" y="2824793"/>
            <a:ext cx="3453846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620523" y="2940113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13EDED6E-C054-4CE8-BA62-08A3918B7AD9}"/>
              </a:ext>
            </a:extLst>
          </p:cNvPr>
          <p:cNvSpPr/>
          <p:nvPr/>
        </p:nvSpPr>
        <p:spPr>
          <a:xfrm>
            <a:off x="1228382" y="1496111"/>
            <a:ext cx="360000" cy="3240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77200EB1-DD7B-4800-B3A6-928D0D9C17DC}"/>
              </a:ext>
            </a:extLst>
          </p:cNvPr>
          <p:cNvSpPr/>
          <p:nvPr/>
        </p:nvSpPr>
        <p:spPr>
          <a:xfrm>
            <a:off x="2746845" y="1198587"/>
            <a:ext cx="720969" cy="62152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二等辺三角形 37">
            <a:extLst>
              <a:ext uri="{FF2B5EF4-FFF2-40B4-BE49-F238E27FC236}">
                <a16:creationId xmlns:a16="http://schemas.microsoft.com/office/drawing/2014/main" id="{809F1B52-10E2-474F-BA74-02D595160076}"/>
              </a:ext>
            </a:extLst>
          </p:cNvPr>
          <p:cNvSpPr/>
          <p:nvPr/>
        </p:nvSpPr>
        <p:spPr>
          <a:xfrm>
            <a:off x="4626277" y="862477"/>
            <a:ext cx="1110859" cy="95763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3DFEB1DE-76D3-4397-BC40-C7AD7C40326A}"/>
              </a:ext>
            </a:extLst>
          </p:cNvPr>
          <p:cNvSpPr/>
          <p:nvPr/>
        </p:nvSpPr>
        <p:spPr>
          <a:xfrm>
            <a:off x="6895599" y="551242"/>
            <a:ext cx="1471893" cy="1268869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二等辺三角形 57">
            <a:extLst>
              <a:ext uri="{FF2B5EF4-FFF2-40B4-BE49-F238E27FC236}">
                <a16:creationId xmlns:a16="http://schemas.microsoft.com/office/drawing/2014/main" id="{5DF8008B-5A25-4DF8-BF98-8271473ACE86}"/>
              </a:ext>
            </a:extLst>
          </p:cNvPr>
          <p:cNvSpPr/>
          <p:nvPr/>
        </p:nvSpPr>
        <p:spPr>
          <a:xfrm>
            <a:off x="9525956" y="267201"/>
            <a:ext cx="1801382" cy="155291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94FBE26-74EA-4186-A0EC-E24901464E33}"/>
              </a:ext>
            </a:extLst>
          </p:cNvPr>
          <p:cNvSpPr txBox="1"/>
          <p:nvPr/>
        </p:nvSpPr>
        <p:spPr>
          <a:xfrm>
            <a:off x="6225023" y="298280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まわりの長さ</a:t>
            </a:r>
            <a:endParaRPr kumimoji="1" lang="ja-JP" altLang="en-US" sz="36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6D86341-C0F0-4F0E-AE92-5AD52A6620FA}"/>
              </a:ext>
            </a:extLst>
          </p:cNvPr>
          <p:cNvSpPr txBox="1"/>
          <p:nvPr/>
        </p:nvSpPr>
        <p:spPr>
          <a:xfrm>
            <a:off x="997051" y="187864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1AA7B7B-DBB6-4513-A4D5-555508606CC2}"/>
              </a:ext>
            </a:extLst>
          </p:cNvPr>
          <p:cNvSpPr txBox="1"/>
          <p:nvPr/>
        </p:nvSpPr>
        <p:spPr>
          <a:xfrm>
            <a:off x="494649" y="124566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BC5C618-06D0-40F2-912B-A3BD4849644A}"/>
              </a:ext>
            </a:extLst>
          </p:cNvPr>
          <p:cNvSpPr txBox="1"/>
          <p:nvPr/>
        </p:nvSpPr>
        <p:spPr>
          <a:xfrm>
            <a:off x="1426651" y="123533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28E080C-17E6-48E7-8748-8E0BC0DD39E1}"/>
              </a:ext>
            </a:extLst>
          </p:cNvPr>
          <p:cNvSpPr txBox="1"/>
          <p:nvPr/>
        </p:nvSpPr>
        <p:spPr>
          <a:xfrm>
            <a:off x="2716314" y="1820111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A4C6B93-71CB-4E68-A779-97F6D7FFCF84}"/>
              </a:ext>
            </a:extLst>
          </p:cNvPr>
          <p:cNvSpPr txBox="1"/>
          <p:nvPr/>
        </p:nvSpPr>
        <p:spPr>
          <a:xfrm>
            <a:off x="2208506" y="104365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B11BFC1-73CA-4D38-AEE9-F9AD821777DA}"/>
              </a:ext>
            </a:extLst>
          </p:cNvPr>
          <p:cNvSpPr txBox="1"/>
          <p:nvPr/>
        </p:nvSpPr>
        <p:spPr>
          <a:xfrm>
            <a:off x="3186502" y="105109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A0578C5-8AAE-4457-9F2B-C886747DB141}"/>
              </a:ext>
            </a:extLst>
          </p:cNvPr>
          <p:cNvSpPr txBox="1"/>
          <p:nvPr/>
        </p:nvSpPr>
        <p:spPr>
          <a:xfrm>
            <a:off x="4770375" y="183133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2FEEC02-4562-4BBB-B24C-31CA7B6AFAC0}"/>
              </a:ext>
            </a:extLst>
          </p:cNvPr>
          <p:cNvSpPr txBox="1"/>
          <p:nvPr/>
        </p:nvSpPr>
        <p:spPr>
          <a:xfrm>
            <a:off x="7220214" y="182162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B93678B-BF86-41B0-B170-C12A8F0118A8}"/>
              </a:ext>
            </a:extLst>
          </p:cNvPr>
          <p:cNvSpPr txBox="1"/>
          <p:nvPr/>
        </p:nvSpPr>
        <p:spPr>
          <a:xfrm>
            <a:off x="10159811" y="177006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5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graphicFrame>
        <p:nvGraphicFramePr>
          <p:cNvPr id="69" name="表 6">
            <a:extLst>
              <a:ext uri="{FF2B5EF4-FFF2-40B4-BE49-F238E27FC236}">
                <a16:creationId xmlns:a16="http://schemas.microsoft.com/office/drawing/2014/main" id="{FC1F6A4A-763E-4724-85B6-186A27CE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68975"/>
              </p:ext>
            </p:extLst>
          </p:nvPr>
        </p:nvGraphicFramePr>
        <p:xfrm>
          <a:off x="812276" y="4587929"/>
          <a:ext cx="10567447" cy="156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3599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32308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814742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…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754970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9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…</a:t>
                      </a:r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FC2DCEC-EC79-48C1-AF60-C1F718427D11}"/>
              </a:ext>
            </a:extLst>
          </p:cNvPr>
          <p:cNvSpPr txBox="1"/>
          <p:nvPr/>
        </p:nvSpPr>
        <p:spPr>
          <a:xfrm>
            <a:off x="1203843" y="4659977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辺の長さ</a:t>
            </a:r>
            <a:endParaRPr kumimoji="1" lang="ja-JP" altLang="en-US" sz="3600" b="1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B525B3F-A152-4F53-A78A-3CBD26D59006}"/>
              </a:ext>
            </a:extLst>
          </p:cNvPr>
          <p:cNvSpPr txBox="1"/>
          <p:nvPr/>
        </p:nvSpPr>
        <p:spPr>
          <a:xfrm>
            <a:off x="985118" y="554621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まわりの長さ</a:t>
            </a:r>
            <a:endParaRPr kumimoji="1" lang="ja-JP" altLang="en-US" sz="3600" b="1" dirty="0"/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3E26CBCB-1B7C-4EF2-AB1B-18877E72A6F1}"/>
              </a:ext>
            </a:extLst>
          </p:cNvPr>
          <p:cNvSpPr/>
          <p:nvPr/>
        </p:nvSpPr>
        <p:spPr>
          <a:xfrm>
            <a:off x="4631294" y="4181778"/>
            <a:ext cx="2465355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20F8C3E8-BA1B-41B2-B613-47697E4F9108}"/>
              </a:ext>
            </a:extLst>
          </p:cNvPr>
          <p:cNvSpPr/>
          <p:nvPr/>
        </p:nvSpPr>
        <p:spPr>
          <a:xfrm flipV="1">
            <a:off x="4663452" y="6226273"/>
            <a:ext cx="1072142" cy="34120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矢印: 下カーブ 30">
            <a:extLst>
              <a:ext uri="{FF2B5EF4-FFF2-40B4-BE49-F238E27FC236}">
                <a16:creationId xmlns:a16="http://schemas.microsoft.com/office/drawing/2014/main" id="{E12AFDA0-D138-4A88-8851-0BEDF7A78FBA}"/>
              </a:ext>
            </a:extLst>
          </p:cNvPr>
          <p:cNvSpPr/>
          <p:nvPr/>
        </p:nvSpPr>
        <p:spPr>
          <a:xfrm flipV="1">
            <a:off x="4663453" y="6226269"/>
            <a:ext cx="2338738" cy="425659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4263BE7-F0CD-40B3-8FD3-8C1E16D75AC3}"/>
              </a:ext>
            </a:extLst>
          </p:cNvPr>
          <p:cNvSpPr txBox="1"/>
          <p:nvPr/>
        </p:nvSpPr>
        <p:spPr>
          <a:xfrm>
            <a:off x="4769791" y="4312487"/>
            <a:ext cx="75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6DD6B9C-4888-4A16-AA13-F2F6B789E23B}"/>
              </a:ext>
            </a:extLst>
          </p:cNvPr>
          <p:cNvSpPr txBox="1"/>
          <p:nvPr/>
        </p:nvSpPr>
        <p:spPr>
          <a:xfrm>
            <a:off x="4720988" y="5942496"/>
            <a:ext cx="115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DF28CAC-C55F-4887-A71D-1AD466E15751}"/>
              </a:ext>
            </a:extLst>
          </p:cNvPr>
          <p:cNvSpPr txBox="1"/>
          <p:nvPr/>
        </p:nvSpPr>
        <p:spPr>
          <a:xfrm>
            <a:off x="6015317" y="6218194"/>
            <a:ext cx="107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2C3B075-EEB0-4F20-A672-6FB014DAC38F}"/>
              </a:ext>
            </a:extLst>
          </p:cNvPr>
          <p:cNvSpPr txBox="1"/>
          <p:nvPr/>
        </p:nvSpPr>
        <p:spPr>
          <a:xfrm>
            <a:off x="6105771" y="4049748"/>
            <a:ext cx="757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37" name="矢印: 下カーブ 36">
            <a:extLst>
              <a:ext uri="{FF2B5EF4-FFF2-40B4-BE49-F238E27FC236}">
                <a16:creationId xmlns:a16="http://schemas.microsoft.com/office/drawing/2014/main" id="{B42EBFF5-6E59-4E5D-848E-EB3F393FA9BD}"/>
              </a:ext>
            </a:extLst>
          </p:cNvPr>
          <p:cNvSpPr/>
          <p:nvPr/>
        </p:nvSpPr>
        <p:spPr>
          <a:xfrm>
            <a:off x="4663452" y="4302678"/>
            <a:ext cx="1072143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EA99B6AC-98B1-46BE-86E9-6CD634E9BF48}"/>
              </a:ext>
            </a:extLst>
          </p:cNvPr>
          <p:cNvSpPr/>
          <p:nvPr/>
        </p:nvSpPr>
        <p:spPr>
          <a:xfrm>
            <a:off x="100883" y="2504665"/>
            <a:ext cx="2295821" cy="153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05F558D-66C7-404B-B433-6F3C207BA99E}"/>
              </a:ext>
            </a:extLst>
          </p:cNvPr>
          <p:cNvSpPr txBox="1"/>
          <p:nvPr/>
        </p:nvSpPr>
        <p:spPr>
          <a:xfrm>
            <a:off x="723660" y="3064157"/>
            <a:ext cx="1662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比例</a:t>
            </a:r>
            <a:endParaRPr kumimoji="1" lang="ja-JP" altLang="en-US" sz="44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AD979DE-2B0E-48A7-AB65-2D51EAF9CC7F}"/>
              </a:ext>
            </a:extLst>
          </p:cNvPr>
          <p:cNvSpPr txBox="1"/>
          <p:nvPr/>
        </p:nvSpPr>
        <p:spPr>
          <a:xfrm>
            <a:off x="10087977" y="3109420"/>
            <a:ext cx="2242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8C751828-9FF0-4C0A-AECE-A9DF95C40754}"/>
              </a:ext>
            </a:extLst>
          </p:cNvPr>
          <p:cNvGrpSpPr/>
          <p:nvPr/>
        </p:nvGrpSpPr>
        <p:grpSpPr>
          <a:xfrm>
            <a:off x="197060" y="2523297"/>
            <a:ext cx="2475029" cy="646497"/>
            <a:chOff x="5019320" y="691126"/>
            <a:chExt cx="2475029" cy="646497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965BCCAB-600E-4A2F-8C24-2535EE4AD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20" y="691126"/>
              <a:ext cx="584300" cy="597107"/>
            </a:xfrm>
            <a:prstGeom prst="rect">
              <a:avLst/>
            </a:prstGeom>
          </p:spPr>
        </p:pic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6DD1BADE-38DC-492F-BD0E-F606680B4E6B}"/>
                </a:ext>
              </a:extLst>
            </p:cNvPr>
            <p:cNvSpPr txBox="1"/>
            <p:nvPr/>
          </p:nvSpPr>
          <p:spPr>
            <a:xfrm>
              <a:off x="5547029" y="691292"/>
              <a:ext cx="1947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＝</a:t>
              </a:r>
              <a:r>
                <a:rPr kumimoji="1" lang="en-US" altLang="ja-JP" sz="3600" b="1" dirty="0"/>
                <a:t>3×</a:t>
              </a:r>
            </a:p>
          </p:txBody>
        </p:sp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9B32B27B-1861-41EA-AE7C-60FE769B1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335" y="692417"/>
              <a:ext cx="681964" cy="533694"/>
            </a:xfrm>
            <a:prstGeom prst="rect">
              <a:avLst/>
            </a:prstGeom>
          </p:spPr>
        </p:pic>
      </p:grpSp>
      <p:pic>
        <p:nvPicPr>
          <p:cNvPr id="48" name="図 47">
            <a:extLst>
              <a:ext uri="{FF2B5EF4-FFF2-40B4-BE49-F238E27FC236}">
                <a16:creationId xmlns:a16="http://schemas.microsoft.com/office/drawing/2014/main" id="{E8395131-9AC4-4802-9418-F69F7E2E4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" y="5643131"/>
            <a:ext cx="584300" cy="597107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41DD7EF7-029A-4C0B-B4B0-DD027D2D0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8" y="4693703"/>
            <a:ext cx="681964" cy="533694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6537CDD7-921C-495F-A7C7-58FA7CDE7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61" y="3024758"/>
            <a:ext cx="584300" cy="59710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F7E31A44-98E3-4054-B68B-F85796938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02" y="2946448"/>
            <a:ext cx="761498" cy="5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7" grpId="0" animBg="1"/>
      <p:bldP spid="50" grpId="0" animBg="1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A6434E4-F91B-49EF-85F2-BDD164CEE43D}"/>
              </a:ext>
            </a:extLst>
          </p:cNvPr>
          <p:cNvSpPr txBox="1"/>
          <p:nvPr/>
        </p:nvSpPr>
        <p:spPr>
          <a:xfrm>
            <a:off x="416549" y="78265"/>
            <a:ext cx="1095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150</a:t>
            </a:r>
            <a:r>
              <a:rPr kumimoji="1" lang="ja-JP" altLang="en-US" sz="3600" dirty="0"/>
              <a:t>ページの本を読みます。</a:t>
            </a:r>
            <a:endParaRPr kumimoji="1" lang="en-US" altLang="ja-JP" sz="3600" dirty="0"/>
          </a:p>
          <a:p>
            <a:r>
              <a:rPr kumimoji="1" lang="ja-JP" altLang="en-US" sz="3600" dirty="0"/>
              <a:t>　</a:t>
            </a:r>
            <a:r>
              <a:rPr kumimoji="1" lang="en-US" altLang="ja-JP" sz="3600" dirty="0"/>
              <a:t>1</a:t>
            </a:r>
            <a:r>
              <a:rPr kumimoji="1" lang="ja-JP" altLang="en-US" sz="3600" dirty="0"/>
              <a:t>日に読むページ数と読み終わるまでの日数</a:t>
            </a:r>
            <a:endParaRPr kumimoji="1" lang="en-US" altLang="ja-JP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DC5C31-0211-4C23-B349-8FBCC134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60" y="1381193"/>
            <a:ext cx="1155935" cy="1321594"/>
          </a:xfrm>
          <a:prstGeom prst="rect">
            <a:avLst/>
          </a:prstGeom>
        </p:spPr>
      </p:pic>
      <p:graphicFrame>
        <p:nvGraphicFramePr>
          <p:cNvPr id="42" name="表 6">
            <a:extLst>
              <a:ext uri="{FF2B5EF4-FFF2-40B4-BE49-F238E27FC236}">
                <a16:creationId xmlns:a16="http://schemas.microsoft.com/office/drawing/2014/main" id="{A754A28A-2A80-4560-93C5-CCF356D6E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33232"/>
              </p:ext>
            </p:extLst>
          </p:nvPr>
        </p:nvGraphicFramePr>
        <p:xfrm>
          <a:off x="814541" y="4155214"/>
          <a:ext cx="11044586" cy="177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0300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1" dirty="0"/>
                        <a:t>1</a:t>
                      </a:r>
                      <a:r>
                        <a:rPr lang="ja-JP" altLang="en-US" sz="3200" b="1" dirty="0"/>
                        <a:t>日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ページ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dirty="0"/>
                        <a:t>読み終わるまでの日数</a:t>
                      </a:r>
                      <a:r>
                        <a:rPr kumimoji="1" lang="en-US" altLang="ja-JP" sz="2800" b="1" dirty="0"/>
                        <a:t>(</a:t>
                      </a:r>
                      <a:r>
                        <a:rPr kumimoji="1" lang="ja-JP" altLang="en-US" sz="2800" b="1" dirty="0"/>
                        <a:t>日</a:t>
                      </a:r>
                      <a:r>
                        <a:rPr kumimoji="1" lang="en-US" altLang="ja-JP" sz="2800" b="1" dirty="0"/>
                        <a:t>)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7.5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3.75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F348A55-4E7F-43A1-8E4B-8AC5F41B34BD}"/>
              </a:ext>
            </a:extLst>
          </p:cNvPr>
          <p:cNvSpPr txBox="1"/>
          <p:nvPr/>
        </p:nvSpPr>
        <p:spPr>
          <a:xfrm>
            <a:off x="415209" y="2842510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日読むページ数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15027214-9708-4A02-9063-6B972D75CD49}"/>
              </a:ext>
            </a:extLst>
          </p:cNvPr>
          <p:cNvSpPr/>
          <p:nvPr/>
        </p:nvSpPr>
        <p:spPr>
          <a:xfrm>
            <a:off x="415209" y="2674910"/>
            <a:ext cx="4421826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5AE667E-370E-4E56-83DA-75FF3B373A50}"/>
              </a:ext>
            </a:extLst>
          </p:cNvPr>
          <p:cNvSpPr/>
          <p:nvPr/>
        </p:nvSpPr>
        <p:spPr>
          <a:xfrm>
            <a:off x="5804870" y="2674910"/>
            <a:ext cx="5658124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E14A9BB-87AA-4504-B0D6-66558AD0F915}"/>
              </a:ext>
            </a:extLst>
          </p:cNvPr>
          <p:cNvSpPr txBox="1"/>
          <p:nvPr/>
        </p:nvSpPr>
        <p:spPr>
          <a:xfrm>
            <a:off x="5005616" y="2811733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DAAC04A-67E2-4EC7-9D37-D9F30E89C9DD}"/>
              </a:ext>
            </a:extLst>
          </p:cNvPr>
          <p:cNvSpPr txBox="1"/>
          <p:nvPr/>
        </p:nvSpPr>
        <p:spPr>
          <a:xfrm>
            <a:off x="6006895" y="281173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読み終わるまでの日数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1B52D3-068C-400A-925B-C34995514DC4}"/>
              </a:ext>
            </a:extLst>
          </p:cNvPr>
          <p:cNvSpPr txBox="1"/>
          <p:nvPr/>
        </p:nvSpPr>
        <p:spPr>
          <a:xfrm>
            <a:off x="1918695" y="1798970"/>
            <a:ext cx="1425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50"/>
                </a:solidFill>
              </a:rPr>
              <a:t>比例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28C1FA-4F2F-410A-897D-DD1DAC43689D}"/>
              </a:ext>
            </a:extLst>
          </p:cNvPr>
          <p:cNvSpPr txBox="1"/>
          <p:nvPr/>
        </p:nvSpPr>
        <p:spPr>
          <a:xfrm>
            <a:off x="7727552" y="1792516"/>
            <a:ext cx="2109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  <a:endParaRPr kumimoji="1" lang="ja-JP" altLang="en-US" sz="4400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BBC63DF-4D5B-4173-80E0-209F90CABA84}"/>
              </a:ext>
            </a:extLst>
          </p:cNvPr>
          <p:cNvSpPr/>
          <p:nvPr/>
        </p:nvSpPr>
        <p:spPr>
          <a:xfrm>
            <a:off x="7181581" y="1140562"/>
            <a:ext cx="3201410" cy="153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2ACE4DCE-8EAB-4765-A444-DEFA1D88F1AA}"/>
              </a:ext>
            </a:extLst>
          </p:cNvPr>
          <p:cNvSpPr/>
          <p:nvPr/>
        </p:nvSpPr>
        <p:spPr>
          <a:xfrm>
            <a:off x="4485155" y="3783478"/>
            <a:ext cx="2841861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EF60DDB8-E34A-4E7A-ABF3-5DBA3ED80C0B}"/>
              </a:ext>
            </a:extLst>
          </p:cNvPr>
          <p:cNvSpPr/>
          <p:nvPr/>
        </p:nvSpPr>
        <p:spPr>
          <a:xfrm flipV="1">
            <a:off x="4469359" y="6003743"/>
            <a:ext cx="1427285" cy="34120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341C9769-D2D0-49F8-BFE4-865F0FD925E9}"/>
              </a:ext>
            </a:extLst>
          </p:cNvPr>
          <p:cNvSpPr/>
          <p:nvPr/>
        </p:nvSpPr>
        <p:spPr>
          <a:xfrm flipV="1">
            <a:off x="4469359" y="6003740"/>
            <a:ext cx="2857657" cy="425659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45D8AF-2163-41BC-9772-8AE08601510F}"/>
              </a:ext>
            </a:extLst>
          </p:cNvPr>
          <p:cNvSpPr txBox="1"/>
          <p:nvPr/>
        </p:nvSpPr>
        <p:spPr>
          <a:xfrm>
            <a:off x="4716249" y="361199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9798C4C-E085-4C58-9E79-3E3305B79871}"/>
              </a:ext>
            </a:extLst>
          </p:cNvPr>
          <p:cNvSpPr txBox="1"/>
          <p:nvPr/>
        </p:nvSpPr>
        <p:spPr>
          <a:xfrm>
            <a:off x="5636513" y="361361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22" name="矢印: 下カーブ 21">
            <a:extLst>
              <a:ext uri="{FF2B5EF4-FFF2-40B4-BE49-F238E27FC236}">
                <a16:creationId xmlns:a16="http://schemas.microsoft.com/office/drawing/2014/main" id="{3012FE0E-5110-43AA-B474-967AFF768967}"/>
              </a:ext>
            </a:extLst>
          </p:cNvPr>
          <p:cNvSpPr/>
          <p:nvPr/>
        </p:nvSpPr>
        <p:spPr>
          <a:xfrm>
            <a:off x="4520435" y="3904378"/>
            <a:ext cx="1424354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F2ED2F7-6122-496D-B13B-0EBBA7E5F013}"/>
              </a:ext>
            </a:extLst>
          </p:cNvPr>
          <p:cNvGrpSpPr/>
          <p:nvPr/>
        </p:nvGrpSpPr>
        <p:grpSpPr>
          <a:xfrm>
            <a:off x="4913039" y="5856405"/>
            <a:ext cx="497437" cy="1077218"/>
            <a:chOff x="605499" y="2197305"/>
            <a:chExt cx="497437" cy="1077218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3035633-CA8E-4E5D-AF59-1FB34DAC7463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1C9AE0F1-6C77-41CB-94BB-76B04C0A01AC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36AC464-D24D-4B6F-B6A2-2761EEB74843}"/>
              </a:ext>
            </a:extLst>
          </p:cNvPr>
          <p:cNvGrpSpPr/>
          <p:nvPr/>
        </p:nvGrpSpPr>
        <p:grpSpPr>
          <a:xfrm>
            <a:off x="6167054" y="5922553"/>
            <a:ext cx="497437" cy="1077218"/>
            <a:chOff x="605499" y="2197305"/>
            <a:chExt cx="497437" cy="1077218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C8C7213-198B-45F6-B776-5F8E07746403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C5C09F0-A5BE-435D-BC73-5D3186793F70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1119F9F-23F2-4F27-883C-B42EBF2C150E}"/>
              </a:ext>
            </a:extLst>
          </p:cNvPr>
          <p:cNvGrpSpPr/>
          <p:nvPr/>
        </p:nvGrpSpPr>
        <p:grpSpPr>
          <a:xfrm>
            <a:off x="6810215" y="1197490"/>
            <a:ext cx="3785718" cy="646497"/>
            <a:chOff x="5019320" y="691126"/>
            <a:chExt cx="2475029" cy="646497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B7873C6-433D-4448-9434-5BA5EF39D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20" y="691126"/>
              <a:ext cx="584300" cy="597107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A806728E-43F5-4ED7-BB53-9AFD2F296ABE}"/>
                </a:ext>
              </a:extLst>
            </p:cNvPr>
            <p:cNvSpPr txBox="1"/>
            <p:nvPr/>
          </p:nvSpPr>
          <p:spPr>
            <a:xfrm>
              <a:off x="5547029" y="691292"/>
              <a:ext cx="1947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＝</a:t>
              </a:r>
              <a:r>
                <a:rPr kumimoji="1" lang="en-US" altLang="ja-JP" sz="3600" b="1" dirty="0"/>
                <a:t>150÷</a:t>
              </a: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AD1EF296-9D0F-4EE4-B6F5-E0C2410CA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335" y="692417"/>
              <a:ext cx="681964" cy="533694"/>
            </a:xfrm>
            <a:prstGeom prst="rect">
              <a:avLst/>
            </a:prstGeom>
          </p:spPr>
        </p:pic>
      </p:grpSp>
      <p:pic>
        <p:nvPicPr>
          <p:cNvPr id="35" name="図 34">
            <a:extLst>
              <a:ext uri="{FF2B5EF4-FFF2-40B4-BE49-F238E27FC236}">
                <a16:creationId xmlns:a16="http://schemas.microsoft.com/office/drawing/2014/main" id="{C35A1D5F-28ED-4846-BFED-13231EAE0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9" y="5173793"/>
            <a:ext cx="584300" cy="597107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101AD7F5-F3F6-49F8-AA9D-0A19BD41D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" y="4224365"/>
            <a:ext cx="681964" cy="533694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58BDC54-8AA3-4A13-9E94-7498F5032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209" y="2867121"/>
            <a:ext cx="584300" cy="59710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D032DCC-84D1-4C01-9D4B-08EDEF4A6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76" y="2843362"/>
            <a:ext cx="681964" cy="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  <p:bldP spid="16" grpId="0" animBg="1"/>
      <p:bldP spid="17" grpId="0" animBg="1"/>
      <p:bldP spid="18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3860569" y="201235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時間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CDC0924-7DE9-4416-90FA-AE430ACB5499}"/>
              </a:ext>
            </a:extLst>
          </p:cNvPr>
          <p:cNvSpPr txBox="1"/>
          <p:nvPr/>
        </p:nvSpPr>
        <p:spPr>
          <a:xfrm>
            <a:off x="1236855" y="-11937"/>
            <a:ext cx="914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ともなって変わる</a:t>
            </a:r>
            <a:r>
              <a:rPr kumimoji="1" lang="en-US" altLang="ja-JP" sz="4000" dirty="0"/>
              <a:t>2</a:t>
            </a:r>
            <a:r>
              <a:rPr kumimoji="1" lang="ja-JP" altLang="en-US" sz="4000" dirty="0"/>
              <a:t>つの数量は何と何？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3800484" y="1848116"/>
            <a:ext cx="2122299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6715422" y="1868855"/>
            <a:ext cx="3736208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922783" y="2031043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94FBE26-74EA-4186-A0EC-E24901464E33}"/>
              </a:ext>
            </a:extLst>
          </p:cNvPr>
          <p:cNvSpPr txBox="1"/>
          <p:nvPr/>
        </p:nvSpPr>
        <p:spPr>
          <a:xfrm>
            <a:off x="6709879" y="202929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走った道のり</a:t>
            </a:r>
            <a:endParaRPr kumimoji="1" lang="ja-JP" altLang="en-US" sz="3600" b="1" dirty="0"/>
          </a:p>
        </p:txBody>
      </p:sp>
      <p:graphicFrame>
        <p:nvGraphicFramePr>
          <p:cNvPr id="69" name="表 6">
            <a:extLst>
              <a:ext uri="{FF2B5EF4-FFF2-40B4-BE49-F238E27FC236}">
                <a16:creationId xmlns:a16="http://schemas.microsoft.com/office/drawing/2014/main" id="{FC1F6A4A-763E-4724-85B6-186A27CE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31586"/>
              </p:ext>
            </p:extLst>
          </p:nvPr>
        </p:nvGraphicFramePr>
        <p:xfrm>
          <a:off x="197963" y="4085131"/>
          <a:ext cx="11726947" cy="1768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5565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33128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49709">
                  <a:extLst>
                    <a:ext uri="{9D8B030D-6E8A-4147-A177-3AD203B41FA5}">
                      <a16:colId xmlns:a16="http://schemas.microsoft.com/office/drawing/2014/main" val="3518646138"/>
                    </a:ext>
                  </a:extLst>
                </a:gridCol>
              </a:tblGrid>
              <a:tr h="701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1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2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3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4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5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/>
                        <a:t>8</a:t>
                      </a:r>
                      <a:endParaRPr kumimoji="1" lang="ja-JP" alt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96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走った道のり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㎞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300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600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900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1200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/>
                        <a:t>1500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4B9032B4-D212-40AD-BF4E-3A9775A3F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8" y="1112574"/>
            <a:ext cx="9927950" cy="519403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3F9D1AEB-E7FC-4B2C-9034-D7F370208F46}"/>
              </a:ext>
            </a:extLst>
          </p:cNvPr>
          <p:cNvSpPr/>
          <p:nvPr/>
        </p:nvSpPr>
        <p:spPr>
          <a:xfrm>
            <a:off x="939361" y="2720245"/>
            <a:ext cx="2565064" cy="10807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67C59B73-0F84-4EFB-852A-E923A11FC06D}"/>
              </a:ext>
            </a:extLst>
          </p:cNvPr>
          <p:cNvSpPr/>
          <p:nvPr/>
        </p:nvSpPr>
        <p:spPr>
          <a:xfrm>
            <a:off x="3766690" y="3677001"/>
            <a:ext cx="2623147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D5901088-A1AE-469A-A990-029E5EFE344A}"/>
              </a:ext>
            </a:extLst>
          </p:cNvPr>
          <p:cNvSpPr/>
          <p:nvPr/>
        </p:nvSpPr>
        <p:spPr>
          <a:xfrm flipV="1">
            <a:off x="3742477" y="5850432"/>
            <a:ext cx="1350316" cy="30547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6210E050-6F61-410E-8A23-D5E2AB7400B1}"/>
              </a:ext>
            </a:extLst>
          </p:cNvPr>
          <p:cNvSpPr/>
          <p:nvPr/>
        </p:nvSpPr>
        <p:spPr>
          <a:xfrm flipV="1">
            <a:off x="3713936" y="5880586"/>
            <a:ext cx="2554525" cy="381082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D8A285-AF1B-4B94-BBBF-C1570808A5B4}"/>
              </a:ext>
            </a:extLst>
          </p:cNvPr>
          <p:cNvSpPr txBox="1"/>
          <p:nvPr/>
        </p:nvSpPr>
        <p:spPr>
          <a:xfrm>
            <a:off x="4048434" y="3456632"/>
            <a:ext cx="75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144F583-3BA9-44B8-97DD-764D88142B22}"/>
              </a:ext>
            </a:extLst>
          </p:cNvPr>
          <p:cNvSpPr txBox="1"/>
          <p:nvPr/>
        </p:nvSpPr>
        <p:spPr>
          <a:xfrm>
            <a:off x="3713936" y="5976751"/>
            <a:ext cx="102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0DE68C3-D0D4-489F-AFE7-59E496F15BEE}"/>
              </a:ext>
            </a:extLst>
          </p:cNvPr>
          <p:cNvSpPr txBox="1"/>
          <p:nvPr/>
        </p:nvSpPr>
        <p:spPr>
          <a:xfrm>
            <a:off x="5203718" y="5959428"/>
            <a:ext cx="95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D93080-88B1-449C-A119-6CFDCCE523D0}"/>
              </a:ext>
            </a:extLst>
          </p:cNvPr>
          <p:cNvSpPr txBox="1"/>
          <p:nvPr/>
        </p:nvSpPr>
        <p:spPr>
          <a:xfrm>
            <a:off x="5385587" y="3505513"/>
            <a:ext cx="75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22" name="矢印: 下カーブ 21">
            <a:extLst>
              <a:ext uri="{FF2B5EF4-FFF2-40B4-BE49-F238E27FC236}">
                <a16:creationId xmlns:a16="http://schemas.microsoft.com/office/drawing/2014/main" id="{D17B9C6E-9E5A-4529-9E73-58005994B099}"/>
              </a:ext>
            </a:extLst>
          </p:cNvPr>
          <p:cNvSpPr/>
          <p:nvPr/>
        </p:nvSpPr>
        <p:spPr>
          <a:xfrm>
            <a:off x="3766690" y="3797901"/>
            <a:ext cx="1301959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358CE06-83AA-4AA6-B670-98FC46BE177A}"/>
              </a:ext>
            </a:extLst>
          </p:cNvPr>
          <p:cNvSpPr txBox="1"/>
          <p:nvPr/>
        </p:nvSpPr>
        <p:spPr>
          <a:xfrm>
            <a:off x="4621023" y="600697"/>
            <a:ext cx="249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時速</a:t>
            </a:r>
            <a:r>
              <a:rPr lang="en-US" altLang="ja-JP" sz="3600" b="1" dirty="0"/>
              <a:t>300</a:t>
            </a:r>
            <a:r>
              <a:rPr lang="ja-JP" altLang="en-US" sz="3600" b="1" dirty="0"/>
              <a:t>㎞</a:t>
            </a:r>
            <a:endParaRPr kumimoji="1" lang="en-US" altLang="ja-JP" sz="36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9FF7596-7296-4252-8CF8-5444481860C3}"/>
              </a:ext>
            </a:extLst>
          </p:cNvPr>
          <p:cNvSpPr txBox="1"/>
          <p:nvPr/>
        </p:nvSpPr>
        <p:spPr>
          <a:xfrm>
            <a:off x="10772426" y="5166851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2400</a:t>
            </a:r>
            <a:endParaRPr kumimoji="1" lang="ja-JP" altLang="en-US" sz="32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6CE055-6426-4480-B56E-9BB35D16A8C5}"/>
              </a:ext>
            </a:extLst>
          </p:cNvPr>
          <p:cNvSpPr txBox="1"/>
          <p:nvPr/>
        </p:nvSpPr>
        <p:spPr>
          <a:xfrm>
            <a:off x="1447836" y="3022005"/>
            <a:ext cx="1662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50"/>
                </a:solidFill>
              </a:rPr>
              <a:t>比例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C103C43-DC49-4296-A0CA-2BF052B98D4F}"/>
              </a:ext>
            </a:extLst>
          </p:cNvPr>
          <p:cNvSpPr txBox="1"/>
          <p:nvPr/>
        </p:nvSpPr>
        <p:spPr>
          <a:xfrm>
            <a:off x="8530237" y="3022005"/>
            <a:ext cx="2242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3E7AA28-E08F-4EA8-8695-2AA7C7EB9DC4}"/>
              </a:ext>
            </a:extLst>
          </p:cNvPr>
          <p:cNvGrpSpPr/>
          <p:nvPr/>
        </p:nvGrpSpPr>
        <p:grpSpPr>
          <a:xfrm>
            <a:off x="251962" y="2451996"/>
            <a:ext cx="3653081" cy="646497"/>
            <a:chOff x="5019320" y="691126"/>
            <a:chExt cx="2475029" cy="646497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742FACDA-1C91-4020-8571-07E8690DB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20" y="691126"/>
              <a:ext cx="584300" cy="597107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03CF4E6F-ECD2-4D70-97D6-F6FBCE36D176}"/>
                </a:ext>
              </a:extLst>
            </p:cNvPr>
            <p:cNvSpPr txBox="1"/>
            <p:nvPr/>
          </p:nvSpPr>
          <p:spPr>
            <a:xfrm>
              <a:off x="5547029" y="691292"/>
              <a:ext cx="1947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＝</a:t>
              </a:r>
              <a:r>
                <a:rPr kumimoji="1" lang="en-US" altLang="ja-JP" sz="3600" b="1" dirty="0"/>
                <a:t>300×</a:t>
              </a: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53182D08-1CCE-4944-9170-65386840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335" y="692417"/>
              <a:ext cx="681964" cy="533694"/>
            </a:xfrm>
            <a:prstGeom prst="rect">
              <a:avLst/>
            </a:prstGeom>
          </p:spPr>
        </p:pic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6C287247-0CF7-4D0C-ABB2-6FF00C51F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79" y="5139049"/>
            <a:ext cx="584300" cy="59710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ACEAF8E-161D-4288-A85B-213B6DB45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63" y="4134521"/>
            <a:ext cx="681964" cy="53369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22D3678-B38A-43F1-9433-0E4473315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331" y="2053901"/>
            <a:ext cx="584300" cy="59710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91B0227C-18B2-429E-89F9-5B72FD416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63" y="2042151"/>
            <a:ext cx="681964" cy="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33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5D242-5BED-46A8-ACE5-667CCC52CFE0}"/>
              </a:ext>
            </a:extLst>
          </p:cNvPr>
          <p:cNvSpPr/>
          <p:nvPr/>
        </p:nvSpPr>
        <p:spPr>
          <a:xfrm>
            <a:off x="1388476" y="1039043"/>
            <a:ext cx="4320000" cy="36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B3E204-D883-4D8C-B178-6381F86C8A6C}"/>
              </a:ext>
            </a:extLst>
          </p:cNvPr>
          <p:cNvSpPr txBox="1"/>
          <p:nvPr/>
        </p:nvSpPr>
        <p:spPr>
          <a:xfrm>
            <a:off x="192097" y="-12428"/>
            <a:ext cx="1111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面積が</a:t>
            </a:r>
            <a:r>
              <a:rPr kumimoji="1" lang="en-US" altLang="ja-JP" sz="4000" b="1" dirty="0"/>
              <a:t>12</a:t>
            </a:r>
            <a:r>
              <a:rPr kumimoji="1" lang="ja-JP" altLang="en-US" sz="4000" b="1" dirty="0"/>
              <a:t>㎠</a:t>
            </a:r>
            <a:r>
              <a:rPr kumimoji="1" lang="ja-JP" altLang="en-US" sz="4000" dirty="0"/>
              <a:t>の</a:t>
            </a:r>
            <a:r>
              <a:rPr kumimoji="1" lang="ja-JP" altLang="en-US" sz="4000" b="1" dirty="0"/>
              <a:t>長方形の縦の長さと横の長さ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0E8ED5-BBDF-4DB9-A73C-101A571E206F}"/>
              </a:ext>
            </a:extLst>
          </p:cNvPr>
          <p:cNvSpPr/>
          <p:nvPr/>
        </p:nvSpPr>
        <p:spPr>
          <a:xfrm>
            <a:off x="1381202" y="2010329"/>
            <a:ext cx="2160000" cy="72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E426132-602B-4B8B-86EB-126677CF8A60}"/>
              </a:ext>
            </a:extLst>
          </p:cNvPr>
          <p:cNvSpPr/>
          <p:nvPr/>
        </p:nvSpPr>
        <p:spPr>
          <a:xfrm>
            <a:off x="1424882" y="3293006"/>
            <a:ext cx="1440000" cy="108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67A944-77F8-4D0D-BE34-2E1EBBDB318C}"/>
              </a:ext>
            </a:extLst>
          </p:cNvPr>
          <p:cNvSpPr/>
          <p:nvPr/>
        </p:nvSpPr>
        <p:spPr>
          <a:xfrm>
            <a:off x="1428006" y="4942769"/>
            <a:ext cx="1080000" cy="144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BC7764-5B6F-4E7E-859A-B384E23DA4ED}"/>
              </a:ext>
            </a:extLst>
          </p:cNvPr>
          <p:cNvSpPr txBox="1"/>
          <p:nvPr/>
        </p:nvSpPr>
        <p:spPr>
          <a:xfrm>
            <a:off x="475853" y="93899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89A780-B0D7-4440-9246-47870EDFBE23}"/>
              </a:ext>
            </a:extLst>
          </p:cNvPr>
          <p:cNvSpPr txBox="1"/>
          <p:nvPr/>
        </p:nvSpPr>
        <p:spPr>
          <a:xfrm>
            <a:off x="4748150" y="594511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12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58AC92-2E95-4A21-98E5-A1C8211EECE1}"/>
              </a:ext>
            </a:extLst>
          </p:cNvPr>
          <p:cNvSpPr txBox="1"/>
          <p:nvPr/>
        </p:nvSpPr>
        <p:spPr>
          <a:xfrm>
            <a:off x="490961" y="201793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A627AF-CAC0-4BF6-9398-1AC2F208B7E8}"/>
              </a:ext>
            </a:extLst>
          </p:cNvPr>
          <p:cNvSpPr txBox="1"/>
          <p:nvPr/>
        </p:nvSpPr>
        <p:spPr>
          <a:xfrm>
            <a:off x="2842500" y="156774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6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FC5FD6-1556-4637-B468-F5F7FE57F6C1}"/>
              </a:ext>
            </a:extLst>
          </p:cNvPr>
          <p:cNvSpPr txBox="1"/>
          <p:nvPr/>
        </p:nvSpPr>
        <p:spPr>
          <a:xfrm>
            <a:off x="565815" y="351210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458EFE-B3C2-44D3-8220-BE06D834F2FD}"/>
              </a:ext>
            </a:extLst>
          </p:cNvPr>
          <p:cNvSpPr txBox="1"/>
          <p:nvPr/>
        </p:nvSpPr>
        <p:spPr>
          <a:xfrm>
            <a:off x="2144882" y="285083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4DF18F-CCAC-4D3B-A579-90E211B2AAD8}"/>
              </a:ext>
            </a:extLst>
          </p:cNvPr>
          <p:cNvSpPr txBox="1"/>
          <p:nvPr/>
        </p:nvSpPr>
        <p:spPr>
          <a:xfrm>
            <a:off x="494303" y="5268601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F962CD-8D23-4958-9C0D-049F0D47E8F2}"/>
              </a:ext>
            </a:extLst>
          </p:cNvPr>
          <p:cNvSpPr txBox="1"/>
          <p:nvPr/>
        </p:nvSpPr>
        <p:spPr>
          <a:xfrm>
            <a:off x="1770607" y="447551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BA6A7A3-3346-4E11-AE87-7E8ECE86FBF4}"/>
              </a:ext>
            </a:extLst>
          </p:cNvPr>
          <p:cNvSpPr txBox="1"/>
          <p:nvPr/>
        </p:nvSpPr>
        <p:spPr>
          <a:xfrm>
            <a:off x="3868426" y="2677598"/>
            <a:ext cx="227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縦の長さ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876DD10-0567-4B87-862E-ED7FA92A116E}"/>
              </a:ext>
            </a:extLst>
          </p:cNvPr>
          <p:cNvSpPr/>
          <p:nvPr/>
        </p:nvSpPr>
        <p:spPr>
          <a:xfrm>
            <a:off x="3787876" y="2572008"/>
            <a:ext cx="3275840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B9B2D8B-F233-43E7-8669-1598BDE24862}"/>
              </a:ext>
            </a:extLst>
          </p:cNvPr>
          <p:cNvSpPr/>
          <p:nvPr/>
        </p:nvSpPr>
        <p:spPr>
          <a:xfrm>
            <a:off x="7964599" y="2532697"/>
            <a:ext cx="3275840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4838717-E82A-40F9-9EAC-BECEA6ED2219}"/>
              </a:ext>
            </a:extLst>
          </p:cNvPr>
          <p:cNvSpPr txBox="1"/>
          <p:nvPr/>
        </p:nvSpPr>
        <p:spPr>
          <a:xfrm>
            <a:off x="7165343" y="266952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FFC1D3-3130-4844-BDC4-3C0B805AE561}"/>
              </a:ext>
            </a:extLst>
          </p:cNvPr>
          <p:cNvSpPr txBox="1"/>
          <p:nvPr/>
        </p:nvSpPr>
        <p:spPr>
          <a:xfrm>
            <a:off x="8012191" y="2678741"/>
            <a:ext cx="227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横</a:t>
            </a:r>
            <a:r>
              <a:rPr kumimoji="1" lang="ja-JP" altLang="en-US" sz="4000" b="1" dirty="0"/>
              <a:t>の長さ</a:t>
            </a:r>
          </a:p>
        </p:txBody>
      </p:sp>
      <p:graphicFrame>
        <p:nvGraphicFramePr>
          <p:cNvPr id="23" name="表 6">
            <a:extLst>
              <a:ext uri="{FF2B5EF4-FFF2-40B4-BE49-F238E27FC236}">
                <a16:creationId xmlns:a16="http://schemas.microsoft.com/office/drawing/2014/main" id="{068B7927-277F-452A-9C52-5AEAF6FEC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04522"/>
              </p:ext>
            </p:extLst>
          </p:nvPr>
        </p:nvGraphicFramePr>
        <p:xfrm>
          <a:off x="3307461" y="4373006"/>
          <a:ext cx="872920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76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967156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縦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横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/>
                        <a:t>2.4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26" name="楕円 25">
            <a:extLst>
              <a:ext uri="{FF2B5EF4-FFF2-40B4-BE49-F238E27FC236}">
                <a16:creationId xmlns:a16="http://schemas.microsoft.com/office/drawing/2014/main" id="{52FE15AA-E967-45BA-939D-16B997B98868}"/>
              </a:ext>
            </a:extLst>
          </p:cNvPr>
          <p:cNvSpPr/>
          <p:nvPr/>
        </p:nvSpPr>
        <p:spPr>
          <a:xfrm>
            <a:off x="7368745" y="1197934"/>
            <a:ext cx="3057760" cy="1132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A8B0E542-8B1D-4005-B1EF-88F2CDD781BC}"/>
              </a:ext>
            </a:extLst>
          </p:cNvPr>
          <p:cNvSpPr/>
          <p:nvPr/>
        </p:nvSpPr>
        <p:spPr>
          <a:xfrm>
            <a:off x="5218475" y="3962515"/>
            <a:ext cx="2723741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4C5A84EA-0729-41C5-B96C-F0E01C60C567}"/>
              </a:ext>
            </a:extLst>
          </p:cNvPr>
          <p:cNvSpPr/>
          <p:nvPr/>
        </p:nvSpPr>
        <p:spPr>
          <a:xfrm flipV="1">
            <a:off x="5259741" y="5971569"/>
            <a:ext cx="1427285" cy="34120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E3108911-B8D0-43FB-8FB7-99117111B9B9}"/>
              </a:ext>
            </a:extLst>
          </p:cNvPr>
          <p:cNvSpPr/>
          <p:nvPr/>
        </p:nvSpPr>
        <p:spPr>
          <a:xfrm flipV="1">
            <a:off x="5259742" y="5971564"/>
            <a:ext cx="2786279" cy="490106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D83D66A-DEDE-4EBA-8068-5AF2A64E3AD1}"/>
              </a:ext>
            </a:extLst>
          </p:cNvPr>
          <p:cNvSpPr txBox="1"/>
          <p:nvPr/>
        </p:nvSpPr>
        <p:spPr>
          <a:xfrm>
            <a:off x="5449569" y="379102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C61C3D8-F3A1-4CC1-9AD0-05FBB5E4C0ED}"/>
              </a:ext>
            </a:extLst>
          </p:cNvPr>
          <p:cNvSpPr txBox="1"/>
          <p:nvPr/>
        </p:nvSpPr>
        <p:spPr>
          <a:xfrm>
            <a:off x="6369833" y="3792653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35" name="矢印: 下カーブ 34">
            <a:extLst>
              <a:ext uri="{FF2B5EF4-FFF2-40B4-BE49-F238E27FC236}">
                <a16:creationId xmlns:a16="http://schemas.microsoft.com/office/drawing/2014/main" id="{28843C57-D645-4A41-9DD9-AA46EBDA87AF}"/>
              </a:ext>
            </a:extLst>
          </p:cNvPr>
          <p:cNvSpPr/>
          <p:nvPr/>
        </p:nvSpPr>
        <p:spPr>
          <a:xfrm>
            <a:off x="5253755" y="4083415"/>
            <a:ext cx="1424354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D0F49A4-F0F0-4AC2-BA80-A96B5DE193B2}"/>
              </a:ext>
            </a:extLst>
          </p:cNvPr>
          <p:cNvGrpSpPr/>
          <p:nvPr/>
        </p:nvGrpSpPr>
        <p:grpSpPr>
          <a:xfrm>
            <a:off x="5747417" y="5780782"/>
            <a:ext cx="497437" cy="1077218"/>
            <a:chOff x="605499" y="2197305"/>
            <a:chExt cx="497437" cy="1077218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F4CA2A6-4B55-4516-9BC7-A56FC66B9129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D2BEE091-10E0-42EB-9BAD-AC9DDC5AFDCD}"/>
                </a:ext>
              </a:extLst>
            </p:cNvPr>
            <p:cNvCxnSpPr>
              <a:stCxn id="39" idx="1"/>
              <a:endCxn id="3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1A52561-7C86-4B41-8A29-B7D8FDCDDCD0}"/>
              </a:ext>
            </a:extLst>
          </p:cNvPr>
          <p:cNvGrpSpPr/>
          <p:nvPr/>
        </p:nvGrpSpPr>
        <p:grpSpPr>
          <a:xfrm>
            <a:off x="7411348" y="5734677"/>
            <a:ext cx="497437" cy="1077218"/>
            <a:chOff x="605499" y="2197305"/>
            <a:chExt cx="497437" cy="1077218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52622B5-ADBB-4DE4-8E5C-818C515F03D2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FC29381-CB13-42E3-8DFF-5A56C7FFE8AA}"/>
                </a:ext>
              </a:extLst>
            </p:cNvPr>
            <p:cNvCxnSpPr>
              <a:stCxn id="42" idx="1"/>
              <a:endCxn id="4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2A4F2ED-DE99-41DF-939D-F87F9B36574F}"/>
              </a:ext>
            </a:extLst>
          </p:cNvPr>
          <p:cNvSpPr txBox="1"/>
          <p:nvPr/>
        </p:nvSpPr>
        <p:spPr>
          <a:xfrm>
            <a:off x="5251224" y="1486290"/>
            <a:ext cx="1662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50"/>
                </a:solidFill>
              </a:rPr>
              <a:t>比例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B97A9F0-80F7-4D2D-9ED9-DC5184B15EC0}"/>
              </a:ext>
            </a:extLst>
          </p:cNvPr>
          <p:cNvSpPr txBox="1"/>
          <p:nvPr/>
        </p:nvSpPr>
        <p:spPr>
          <a:xfrm>
            <a:off x="7862970" y="1433429"/>
            <a:ext cx="2242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41EE06A8-146C-4469-B8C4-48D672995996}"/>
              </a:ext>
            </a:extLst>
          </p:cNvPr>
          <p:cNvGrpSpPr/>
          <p:nvPr/>
        </p:nvGrpSpPr>
        <p:grpSpPr>
          <a:xfrm>
            <a:off x="7165343" y="634547"/>
            <a:ext cx="3785718" cy="646497"/>
            <a:chOff x="5019320" y="691126"/>
            <a:chExt cx="2475029" cy="646497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97C7896-F8AC-471F-A724-319044E59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20" y="691126"/>
              <a:ext cx="584300" cy="597107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4DB96F68-BE09-49BB-90B9-592FE1320832}"/>
                </a:ext>
              </a:extLst>
            </p:cNvPr>
            <p:cNvSpPr txBox="1"/>
            <p:nvPr/>
          </p:nvSpPr>
          <p:spPr>
            <a:xfrm>
              <a:off x="5547029" y="691292"/>
              <a:ext cx="1947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＝</a:t>
              </a:r>
              <a:r>
                <a:rPr kumimoji="1" lang="en-US" altLang="ja-JP" sz="3600" b="1" dirty="0"/>
                <a:t>12÷</a:t>
              </a:r>
            </a:p>
          </p:txBody>
        </p: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0D1DDB49-EA2F-40E0-9A79-E3496C1D9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884" y="712359"/>
              <a:ext cx="681964" cy="533694"/>
            </a:xfrm>
            <a:prstGeom prst="rect">
              <a:avLst/>
            </a:prstGeom>
          </p:spPr>
        </p:pic>
      </p:grpSp>
      <p:pic>
        <p:nvPicPr>
          <p:cNvPr id="46" name="図 45">
            <a:extLst>
              <a:ext uri="{FF2B5EF4-FFF2-40B4-BE49-F238E27FC236}">
                <a16:creationId xmlns:a16="http://schemas.microsoft.com/office/drawing/2014/main" id="{61109CAA-585E-4BB2-B5AB-11573094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09" y="2732987"/>
            <a:ext cx="584300" cy="59710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8B06BDD1-9C17-46D4-9A01-160EF4A04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5" y="2728383"/>
            <a:ext cx="681964" cy="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/>
      <p:bldP spid="34" grpId="0"/>
      <p:bldP spid="35" grpId="0" animBg="1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B3E204-D883-4D8C-B178-6381F86C8A6C}"/>
              </a:ext>
            </a:extLst>
          </p:cNvPr>
          <p:cNvSpPr txBox="1"/>
          <p:nvPr/>
        </p:nvSpPr>
        <p:spPr>
          <a:xfrm>
            <a:off x="1994676" y="3127589"/>
            <a:ext cx="917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面積が</a:t>
            </a:r>
            <a:r>
              <a:rPr kumimoji="1" lang="en-US" altLang="ja-JP" sz="3600" b="1" dirty="0"/>
              <a:t>12</a:t>
            </a:r>
            <a:r>
              <a:rPr kumimoji="1" lang="ja-JP" altLang="en-US" sz="3600" b="1" dirty="0"/>
              <a:t>㎠の長方形の縦の長さと横の長さ</a:t>
            </a:r>
          </a:p>
        </p:txBody>
      </p:sp>
      <p:graphicFrame>
        <p:nvGraphicFramePr>
          <p:cNvPr id="23" name="表 6">
            <a:extLst>
              <a:ext uri="{FF2B5EF4-FFF2-40B4-BE49-F238E27FC236}">
                <a16:creationId xmlns:a16="http://schemas.microsoft.com/office/drawing/2014/main" id="{068B7927-277F-452A-9C52-5AEAF6FEC883}"/>
              </a:ext>
            </a:extLst>
          </p:cNvPr>
          <p:cNvGraphicFramePr>
            <a:graphicFrameLocks noGrp="1"/>
          </p:cNvGraphicFramePr>
          <p:nvPr/>
        </p:nvGraphicFramePr>
        <p:xfrm>
          <a:off x="372413" y="4143627"/>
          <a:ext cx="11044587" cy="2046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61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3645680221"/>
                    </a:ext>
                  </a:extLst>
                </a:gridCol>
              </a:tblGrid>
              <a:tr h="1023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縦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1023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横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/>
                        <a:t>2.4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A8B0E542-8B1D-4005-B1EF-88F2CDD781BC}"/>
              </a:ext>
            </a:extLst>
          </p:cNvPr>
          <p:cNvSpPr/>
          <p:nvPr/>
        </p:nvSpPr>
        <p:spPr>
          <a:xfrm>
            <a:off x="2946161" y="3971697"/>
            <a:ext cx="2723741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4C5A84EA-0729-41C5-B96C-F0E01C60C567}"/>
              </a:ext>
            </a:extLst>
          </p:cNvPr>
          <p:cNvSpPr/>
          <p:nvPr/>
        </p:nvSpPr>
        <p:spPr>
          <a:xfrm flipV="1">
            <a:off x="3058240" y="6047359"/>
            <a:ext cx="1237932" cy="341202"/>
          </a:xfrm>
          <a:prstGeom prst="curved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E3108911-B8D0-43FB-8FB7-99117111B9B9}"/>
              </a:ext>
            </a:extLst>
          </p:cNvPr>
          <p:cNvSpPr/>
          <p:nvPr/>
        </p:nvSpPr>
        <p:spPr>
          <a:xfrm flipV="1">
            <a:off x="3023599" y="6072638"/>
            <a:ext cx="2560075" cy="490106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D83D66A-DEDE-4EBA-8068-5AF2A64E3AD1}"/>
              </a:ext>
            </a:extLst>
          </p:cNvPr>
          <p:cNvSpPr txBox="1"/>
          <p:nvPr/>
        </p:nvSpPr>
        <p:spPr>
          <a:xfrm>
            <a:off x="3278279" y="411556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2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C61C3D8-F3A1-4CC1-9AD0-05FBB5E4C0ED}"/>
              </a:ext>
            </a:extLst>
          </p:cNvPr>
          <p:cNvSpPr txBox="1"/>
          <p:nvPr/>
        </p:nvSpPr>
        <p:spPr>
          <a:xfrm>
            <a:off x="4537176" y="407286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35" name="矢印: 下カーブ 34">
            <a:extLst>
              <a:ext uri="{FF2B5EF4-FFF2-40B4-BE49-F238E27FC236}">
                <a16:creationId xmlns:a16="http://schemas.microsoft.com/office/drawing/2014/main" id="{28843C57-D645-4A41-9DD9-AA46EBDA87AF}"/>
              </a:ext>
            </a:extLst>
          </p:cNvPr>
          <p:cNvSpPr/>
          <p:nvPr/>
        </p:nvSpPr>
        <p:spPr>
          <a:xfrm>
            <a:off x="2981441" y="4092597"/>
            <a:ext cx="1282026" cy="319987"/>
          </a:xfrm>
          <a:prstGeom prst="curved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D0F49A4-F0F0-4AC2-BA80-A96B5DE193B2}"/>
              </a:ext>
            </a:extLst>
          </p:cNvPr>
          <p:cNvGrpSpPr/>
          <p:nvPr/>
        </p:nvGrpSpPr>
        <p:grpSpPr>
          <a:xfrm>
            <a:off x="3399753" y="5386964"/>
            <a:ext cx="457227" cy="1077218"/>
            <a:chOff x="605499" y="2197305"/>
            <a:chExt cx="497437" cy="1077218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F4CA2A6-4B55-4516-9BC7-A56FC66B9129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2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D2BEE091-10E0-42EB-9BAD-AC9DDC5AFDCD}"/>
                </a:ext>
              </a:extLst>
            </p:cNvPr>
            <p:cNvCxnSpPr>
              <a:stCxn id="39" idx="1"/>
              <a:endCxn id="3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1A52561-7C86-4B41-8A29-B7D8FDCDDCD0}"/>
              </a:ext>
            </a:extLst>
          </p:cNvPr>
          <p:cNvGrpSpPr/>
          <p:nvPr/>
        </p:nvGrpSpPr>
        <p:grpSpPr>
          <a:xfrm>
            <a:off x="4711558" y="5410550"/>
            <a:ext cx="437274" cy="1077218"/>
            <a:chOff x="605499" y="2197305"/>
            <a:chExt cx="497437" cy="1077218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52622B5-ADBB-4DE4-8E5C-818C515F03D2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FC29381-CB13-42E3-8DFF-5A56C7FFE8AA}"/>
                </a:ext>
              </a:extLst>
            </p:cNvPr>
            <p:cNvCxnSpPr>
              <a:stCxn id="42" idx="1"/>
              <a:endCxn id="4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F458A129-EE54-4EE0-8D66-985ABAC1C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68" y="5428457"/>
            <a:ext cx="584300" cy="59710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8B71319-9C7E-4EBD-88B7-84F0D0A2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8" y="4369795"/>
            <a:ext cx="681964" cy="533694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9EA09FD-B34F-4B3E-A497-DFE81FB4F5F5}"/>
              </a:ext>
            </a:extLst>
          </p:cNvPr>
          <p:cNvSpPr txBox="1"/>
          <p:nvPr/>
        </p:nvSpPr>
        <p:spPr>
          <a:xfrm>
            <a:off x="5984831" y="412692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66" name="矢印: 下カーブ 65">
            <a:extLst>
              <a:ext uri="{FF2B5EF4-FFF2-40B4-BE49-F238E27FC236}">
                <a16:creationId xmlns:a16="http://schemas.microsoft.com/office/drawing/2014/main" id="{C8FF3CDB-6C29-4D15-AD31-BC3D4CA50826}"/>
              </a:ext>
            </a:extLst>
          </p:cNvPr>
          <p:cNvSpPr/>
          <p:nvPr/>
        </p:nvSpPr>
        <p:spPr>
          <a:xfrm>
            <a:off x="4252465" y="4000952"/>
            <a:ext cx="2723741" cy="41889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7" name="矢印: 下カーブ 66">
            <a:extLst>
              <a:ext uri="{FF2B5EF4-FFF2-40B4-BE49-F238E27FC236}">
                <a16:creationId xmlns:a16="http://schemas.microsoft.com/office/drawing/2014/main" id="{019C5B19-3A3F-4427-88FE-A10E9445899C}"/>
              </a:ext>
            </a:extLst>
          </p:cNvPr>
          <p:cNvSpPr/>
          <p:nvPr/>
        </p:nvSpPr>
        <p:spPr>
          <a:xfrm flipV="1">
            <a:off x="4359883" y="5907701"/>
            <a:ext cx="2578202" cy="53288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07467B73-DC6F-45DD-9441-D3672BA1BBF6}"/>
              </a:ext>
            </a:extLst>
          </p:cNvPr>
          <p:cNvGrpSpPr/>
          <p:nvPr/>
        </p:nvGrpSpPr>
        <p:grpSpPr>
          <a:xfrm>
            <a:off x="5896850" y="5567580"/>
            <a:ext cx="437274" cy="1077218"/>
            <a:chOff x="605499" y="2197305"/>
            <a:chExt cx="497437" cy="1077218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E533A5D0-A574-406A-8DC4-BB738E9F0A24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38AC6FEF-CAF7-4C0E-B0AE-9ABB8DFA1308}"/>
                </a:ext>
              </a:extLst>
            </p:cNvPr>
            <p:cNvCxnSpPr>
              <a:stCxn id="69" idx="1"/>
              <a:endCxn id="6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矢印: 下カーブ 70">
            <a:extLst>
              <a:ext uri="{FF2B5EF4-FFF2-40B4-BE49-F238E27FC236}">
                <a16:creationId xmlns:a16="http://schemas.microsoft.com/office/drawing/2014/main" id="{019F82AD-F30A-4246-8876-FD888A6CFAB6}"/>
              </a:ext>
            </a:extLst>
          </p:cNvPr>
          <p:cNvSpPr/>
          <p:nvPr/>
        </p:nvSpPr>
        <p:spPr>
          <a:xfrm>
            <a:off x="4254577" y="3737084"/>
            <a:ext cx="5287906" cy="64207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2" name="矢印: 下カーブ 71">
            <a:extLst>
              <a:ext uri="{FF2B5EF4-FFF2-40B4-BE49-F238E27FC236}">
                <a16:creationId xmlns:a16="http://schemas.microsoft.com/office/drawing/2014/main" id="{F7E9AC9C-4391-4CB9-A373-C0C739DFA558}"/>
              </a:ext>
            </a:extLst>
          </p:cNvPr>
          <p:cNvSpPr/>
          <p:nvPr/>
        </p:nvSpPr>
        <p:spPr>
          <a:xfrm flipV="1">
            <a:off x="4378011" y="5895277"/>
            <a:ext cx="5267152" cy="74244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F684158C-6531-4B06-A495-FDBB9ACA85E7}"/>
              </a:ext>
            </a:extLst>
          </p:cNvPr>
          <p:cNvGrpSpPr/>
          <p:nvPr/>
        </p:nvGrpSpPr>
        <p:grpSpPr>
          <a:xfrm>
            <a:off x="8423245" y="5551476"/>
            <a:ext cx="437274" cy="1077218"/>
            <a:chOff x="605499" y="2197305"/>
            <a:chExt cx="497437" cy="1077218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BBF9D677-69CF-49D6-A4BC-6F2D7CF89049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3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D1857852-35DD-4B44-B703-BB200E323897}"/>
                </a:ext>
              </a:extLst>
            </p:cNvPr>
            <p:cNvCxnSpPr>
              <a:stCxn id="74" idx="1"/>
              <a:endCxn id="74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797370B-BC33-4DD0-B0D5-4ACB7C48D6DB}"/>
              </a:ext>
            </a:extLst>
          </p:cNvPr>
          <p:cNvSpPr txBox="1"/>
          <p:nvPr/>
        </p:nvSpPr>
        <p:spPr>
          <a:xfrm>
            <a:off x="3669842" y="563318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4B0336C-1D48-4AD9-AEE1-A5F4F4C439F2}"/>
              </a:ext>
            </a:extLst>
          </p:cNvPr>
          <p:cNvSpPr txBox="1"/>
          <p:nvPr/>
        </p:nvSpPr>
        <p:spPr>
          <a:xfrm>
            <a:off x="5013234" y="56855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B97D067-5AE1-4A2A-B71E-97F2EF2BDE19}"/>
              </a:ext>
            </a:extLst>
          </p:cNvPr>
          <p:cNvSpPr txBox="1"/>
          <p:nvPr/>
        </p:nvSpPr>
        <p:spPr>
          <a:xfrm>
            <a:off x="6202842" y="58377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18CDF22-4849-4B82-BC5E-2FFA36D439E7}"/>
              </a:ext>
            </a:extLst>
          </p:cNvPr>
          <p:cNvSpPr txBox="1"/>
          <p:nvPr/>
        </p:nvSpPr>
        <p:spPr>
          <a:xfrm>
            <a:off x="8711094" y="58377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A2EA137-0C2C-4CFA-82B8-FBE0239D0C30}"/>
              </a:ext>
            </a:extLst>
          </p:cNvPr>
          <p:cNvSpPr txBox="1"/>
          <p:nvPr/>
        </p:nvSpPr>
        <p:spPr>
          <a:xfrm>
            <a:off x="1909653" y="-5642"/>
            <a:ext cx="812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底辺が</a:t>
            </a:r>
            <a:r>
              <a:rPr kumimoji="1" lang="en-US" altLang="ja-JP" sz="3600" b="1" dirty="0"/>
              <a:t>4</a:t>
            </a:r>
            <a:r>
              <a:rPr kumimoji="1" lang="ja-JP" altLang="en-US" sz="3600" b="1" dirty="0"/>
              <a:t>㎝の平行四辺形の高さと面積</a:t>
            </a:r>
            <a:endParaRPr kumimoji="1" lang="en-US" altLang="ja-JP" sz="3600" b="1" dirty="0"/>
          </a:p>
        </p:txBody>
      </p:sp>
      <p:graphicFrame>
        <p:nvGraphicFramePr>
          <p:cNvPr id="81" name="表 6">
            <a:extLst>
              <a:ext uri="{FF2B5EF4-FFF2-40B4-BE49-F238E27FC236}">
                <a16:creationId xmlns:a16="http://schemas.microsoft.com/office/drawing/2014/main" id="{E87F5F83-2862-4CFB-A9E5-396983E13FEF}"/>
              </a:ext>
            </a:extLst>
          </p:cNvPr>
          <p:cNvGraphicFramePr>
            <a:graphicFrameLocks noGrp="1"/>
          </p:cNvGraphicFramePr>
          <p:nvPr/>
        </p:nvGraphicFramePr>
        <p:xfrm>
          <a:off x="175846" y="776975"/>
          <a:ext cx="11370017" cy="182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7208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15329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743125586"/>
                    </a:ext>
                  </a:extLst>
                </a:gridCol>
              </a:tblGrid>
              <a:tr h="957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高さ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872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面積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㎠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83" name="矢印: 下カーブ 82">
            <a:extLst>
              <a:ext uri="{FF2B5EF4-FFF2-40B4-BE49-F238E27FC236}">
                <a16:creationId xmlns:a16="http://schemas.microsoft.com/office/drawing/2014/main" id="{56BB4817-96C8-40FA-969C-E9BB3901BA84}"/>
              </a:ext>
            </a:extLst>
          </p:cNvPr>
          <p:cNvSpPr/>
          <p:nvPr/>
        </p:nvSpPr>
        <p:spPr>
          <a:xfrm>
            <a:off x="2994023" y="578217"/>
            <a:ext cx="2675879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4" name="矢印: 下カーブ 83">
            <a:extLst>
              <a:ext uri="{FF2B5EF4-FFF2-40B4-BE49-F238E27FC236}">
                <a16:creationId xmlns:a16="http://schemas.microsoft.com/office/drawing/2014/main" id="{BA786B9E-E98B-4BEC-B67B-C62AF5E93C97}"/>
              </a:ext>
            </a:extLst>
          </p:cNvPr>
          <p:cNvSpPr/>
          <p:nvPr/>
        </p:nvSpPr>
        <p:spPr>
          <a:xfrm flipV="1">
            <a:off x="2977681" y="2347525"/>
            <a:ext cx="1427285" cy="341202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矢印: 下カーブ 84">
            <a:extLst>
              <a:ext uri="{FF2B5EF4-FFF2-40B4-BE49-F238E27FC236}">
                <a16:creationId xmlns:a16="http://schemas.microsoft.com/office/drawing/2014/main" id="{29EEB88E-8BB4-4D8F-8495-BDB83F42A7C5}"/>
              </a:ext>
            </a:extLst>
          </p:cNvPr>
          <p:cNvSpPr/>
          <p:nvPr/>
        </p:nvSpPr>
        <p:spPr>
          <a:xfrm flipV="1">
            <a:off x="2986768" y="2371673"/>
            <a:ext cx="2683134" cy="425659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8527317-0354-4D01-A514-68761B4D7A3C}"/>
              </a:ext>
            </a:extLst>
          </p:cNvPr>
          <p:cNvSpPr txBox="1"/>
          <p:nvPr/>
        </p:nvSpPr>
        <p:spPr>
          <a:xfrm>
            <a:off x="3340820" y="827642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2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AAAFBC5-274C-4A72-83A0-30C40310F81D}"/>
              </a:ext>
            </a:extLst>
          </p:cNvPr>
          <p:cNvSpPr txBox="1"/>
          <p:nvPr/>
        </p:nvSpPr>
        <p:spPr>
          <a:xfrm>
            <a:off x="3275131" y="2159874"/>
            <a:ext cx="8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2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AEE52A2-8A85-40FE-91BB-F2EA4F6DF4AD}"/>
              </a:ext>
            </a:extLst>
          </p:cNvPr>
          <p:cNvSpPr txBox="1"/>
          <p:nvPr/>
        </p:nvSpPr>
        <p:spPr>
          <a:xfrm>
            <a:off x="4695233" y="2161693"/>
            <a:ext cx="8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785A9A7-3DC9-4FE7-B1ED-4ADD8CDB0588}"/>
              </a:ext>
            </a:extLst>
          </p:cNvPr>
          <p:cNvSpPr txBox="1"/>
          <p:nvPr/>
        </p:nvSpPr>
        <p:spPr>
          <a:xfrm>
            <a:off x="4597660" y="758954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90" name="矢印: 下カーブ 89">
            <a:extLst>
              <a:ext uri="{FF2B5EF4-FFF2-40B4-BE49-F238E27FC236}">
                <a16:creationId xmlns:a16="http://schemas.microsoft.com/office/drawing/2014/main" id="{395CE8FC-6088-4A3F-B40A-4F702C21746F}"/>
              </a:ext>
            </a:extLst>
          </p:cNvPr>
          <p:cNvSpPr/>
          <p:nvPr/>
        </p:nvSpPr>
        <p:spPr>
          <a:xfrm>
            <a:off x="2986768" y="759147"/>
            <a:ext cx="1196295" cy="319987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85DF374F-7AB3-40FA-BEF5-66C2FD23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00" y="1931397"/>
            <a:ext cx="584300" cy="597107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F00E94F9-6840-4C32-BAC1-DBCABEB29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68" y="952420"/>
            <a:ext cx="681964" cy="533694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314F6F5-0E3C-4A54-BC08-67BD8817E769}"/>
              </a:ext>
            </a:extLst>
          </p:cNvPr>
          <p:cNvSpPr txBox="1"/>
          <p:nvPr/>
        </p:nvSpPr>
        <p:spPr>
          <a:xfrm>
            <a:off x="8604957" y="418448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C6DE272-25A1-4654-A163-0D708D5DF5B4}"/>
              </a:ext>
            </a:extLst>
          </p:cNvPr>
          <p:cNvSpPr txBox="1"/>
          <p:nvPr/>
        </p:nvSpPr>
        <p:spPr>
          <a:xfrm>
            <a:off x="5955057" y="767102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96" name="矢印: 下カーブ 95">
            <a:extLst>
              <a:ext uri="{FF2B5EF4-FFF2-40B4-BE49-F238E27FC236}">
                <a16:creationId xmlns:a16="http://schemas.microsoft.com/office/drawing/2014/main" id="{52365B57-9F79-4D14-B53F-645D55C7314A}"/>
              </a:ext>
            </a:extLst>
          </p:cNvPr>
          <p:cNvSpPr/>
          <p:nvPr/>
        </p:nvSpPr>
        <p:spPr>
          <a:xfrm>
            <a:off x="4232480" y="625400"/>
            <a:ext cx="2762777" cy="41889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7" name="矢印: 下カーブ 96">
            <a:extLst>
              <a:ext uri="{FF2B5EF4-FFF2-40B4-BE49-F238E27FC236}">
                <a16:creationId xmlns:a16="http://schemas.microsoft.com/office/drawing/2014/main" id="{5735AA64-7934-4BE7-88F4-5A911356FB25}"/>
              </a:ext>
            </a:extLst>
          </p:cNvPr>
          <p:cNvSpPr/>
          <p:nvPr/>
        </p:nvSpPr>
        <p:spPr>
          <a:xfrm>
            <a:off x="4199911" y="387054"/>
            <a:ext cx="5445251" cy="64207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0AA1CD7-B330-4F0E-BF3D-BC0682928E5D}"/>
              </a:ext>
            </a:extLst>
          </p:cNvPr>
          <p:cNvSpPr txBox="1"/>
          <p:nvPr/>
        </p:nvSpPr>
        <p:spPr>
          <a:xfrm>
            <a:off x="8593272" y="86674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99" name="矢印: 下カーブ 98">
            <a:extLst>
              <a:ext uri="{FF2B5EF4-FFF2-40B4-BE49-F238E27FC236}">
                <a16:creationId xmlns:a16="http://schemas.microsoft.com/office/drawing/2014/main" id="{82A9B60D-3D55-4C6C-A3E9-6C85AC3180AC}"/>
              </a:ext>
            </a:extLst>
          </p:cNvPr>
          <p:cNvSpPr/>
          <p:nvPr/>
        </p:nvSpPr>
        <p:spPr>
          <a:xfrm flipV="1">
            <a:off x="4254577" y="2457822"/>
            <a:ext cx="2721629" cy="46024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0" name="矢印: 下カーブ 99">
            <a:extLst>
              <a:ext uri="{FF2B5EF4-FFF2-40B4-BE49-F238E27FC236}">
                <a16:creationId xmlns:a16="http://schemas.microsoft.com/office/drawing/2014/main" id="{F76AFB5A-AA0E-40B7-A5FB-8653A824BBDE}"/>
              </a:ext>
            </a:extLst>
          </p:cNvPr>
          <p:cNvSpPr/>
          <p:nvPr/>
        </p:nvSpPr>
        <p:spPr>
          <a:xfrm flipV="1">
            <a:off x="4284667" y="2449976"/>
            <a:ext cx="5287905" cy="59402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0CFAD9B-2657-42E7-AA94-F6FFB3857AC4}"/>
              </a:ext>
            </a:extLst>
          </p:cNvPr>
          <p:cNvSpPr txBox="1"/>
          <p:nvPr/>
        </p:nvSpPr>
        <p:spPr>
          <a:xfrm>
            <a:off x="6013188" y="2161692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72301A34-6FEC-4452-9CA0-87800F2978C3}"/>
              </a:ext>
            </a:extLst>
          </p:cNvPr>
          <p:cNvSpPr txBox="1"/>
          <p:nvPr/>
        </p:nvSpPr>
        <p:spPr>
          <a:xfrm>
            <a:off x="8522124" y="210464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BC7B64D-17DC-4BD7-8813-7DD2A404688A}"/>
              </a:ext>
            </a:extLst>
          </p:cNvPr>
          <p:cNvSpPr txBox="1"/>
          <p:nvPr/>
        </p:nvSpPr>
        <p:spPr>
          <a:xfrm>
            <a:off x="96137" y="-33491"/>
            <a:ext cx="165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比例</a:t>
            </a:r>
            <a:endParaRPr kumimoji="1" lang="ja-JP" altLang="en-US" sz="4800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A62451F1-EF34-4203-982A-D4A765DFCBFE}"/>
              </a:ext>
            </a:extLst>
          </p:cNvPr>
          <p:cNvSpPr txBox="1"/>
          <p:nvPr/>
        </p:nvSpPr>
        <p:spPr>
          <a:xfrm>
            <a:off x="12372" y="2946484"/>
            <a:ext cx="208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反比例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797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  <p:bldP spid="30" grpId="0" animBg="1"/>
      <p:bldP spid="31" grpId="0"/>
      <p:bldP spid="34" grpId="0"/>
      <p:bldP spid="35" grpId="0" animBg="1"/>
      <p:bldP spid="65" grpId="0"/>
      <p:bldP spid="66" grpId="0" animBg="1"/>
      <p:bldP spid="67" grpId="0" animBg="1"/>
      <p:bldP spid="71" grpId="0" animBg="1"/>
      <p:bldP spid="72" grpId="0" animBg="1"/>
      <p:bldP spid="76" grpId="0"/>
      <p:bldP spid="77" grpId="0"/>
      <p:bldP spid="78" grpId="0"/>
      <p:bldP spid="79" grpId="0"/>
      <p:bldP spid="80" grpId="0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 animBg="1"/>
      <p:bldP spid="94" grpId="0"/>
      <p:bldP spid="95" grpId="0"/>
      <p:bldP spid="96" grpId="0" animBg="1"/>
      <p:bldP spid="97" grpId="0" animBg="1"/>
      <p:bldP spid="98" grpId="0"/>
      <p:bldP spid="99" grpId="0" animBg="1"/>
      <p:bldP spid="100" grpId="0" animBg="1"/>
      <p:bldP spid="101" grpId="0"/>
      <p:bldP spid="102" grpId="0"/>
      <p:bldP spid="103" grpId="0"/>
      <p:bldP spid="1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3CA39-19CE-4D55-9988-2E46731427CF}"/>
              </a:ext>
            </a:extLst>
          </p:cNvPr>
          <p:cNvSpPr txBox="1"/>
          <p:nvPr/>
        </p:nvSpPr>
        <p:spPr>
          <a:xfrm>
            <a:off x="591027" y="375778"/>
            <a:ext cx="11236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70C0"/>
                </a:solidFill>
              </a:rPr>
              <a:t>A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が変われば</a:t>
            </a:r>
            <a:r>
              <a:rPr lang="ja-JP" altLang="en-US" sz="5400" b="1" dirty="0">
                <a:solidFill>
                  <a:srgbClr val="0070C0"/>
                </a:solidFill>
              </a:rPr>
              <a:t>同時に</a:t>
            </a:r>
            <a:r>
              <a:rPr kumimoji="1" lang="en-US" altLang="ja-JP" sz="5400" b="1" dirty="0">
                <a:solidFill>
                  <a:srgbClr val="0070C0"/>
                </a:solidFill>
              </a:rPr>
              <a:t>B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も変わる数量</a:t>
            </a:r>
            <a:endParaRPr kumimoji="1" lang="ja-JP" altLang="en-US" sz="54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27BE3E-C412-4774-B015-FC79186FBFF4}"/>
              </a:ext>
            </a:extLst>
          </p:cNvPr>
          <p:cNvSpPr txBox="1"/>
          <p:nvPr/>
        </p:nvSpPr>
        <p:spPr>
          <a:xfrm>
            <a:off x="3981495" y="1494031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5346AB5-2396-4B6C-8B02-1A5EAAD190BA}"/>
              </a:ext>
            </a:extLst>
          </p:cNvPr>
          <p:cNvGrpSpPr/>
          <p:nvPr/>
        </p:nvGrpSpPr>
        <p:grpSpPr>
          <a:xfrm>
            <a:off x="204248" y="2694360"/>
            <a:ext cx="11783504" cy="2922623"/>
            <a:chOff x="188845" y="2929579"/>
            <a:chExt cx="11224815" cy="2922623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B6E8283-0E21-454C-BAA4-CB5408254DE1}"/>
                </a:ext>
              </a:extLst>
            </p:cNvPr>
            <p:cNvSpPr txBox="1"/>
            <p:nvPr/>
          </p:nvSpPr>
          <p:spPr>
            <a:xfrm>
              <a:off x="1004582" y="2989880"/>
              <a:ext cx="1040907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b="1" dirty="0"/>
                <a:t>　</a:t>
              </a:r>
              <a:r>
                <a:rPr kumimoji="1" lang="ja-JP" altLang="en-US" sz="6000" b="1" dirty="0"/>
                <a:t>が</a:t>
              </a:r>
              <a:r>
                <a:rPr kumimoji="1" lang="en-US" altLang="ja-JP" sz="6000" b="1" dirty="0"/>
                <a:t>2</a:t>
              </a:r>
              <a:r>
                <a:rPr kumimoji="1" lang="ja-JP" altLang="en-US" sz="6000" b="1" dirty="0"/>
                <a:t>倍，</a:t>
              </a:r>
              <a:r>
                <a:rPr kumimoji="1" lang="en-US" altLang="ja-JP" sz="6000" b="1" dirty="0"/>
                <a:t>3</a:t>
              </a:r>
              <a:r>
                <a:rPr kumimoji="1" lang="ja-JP" altLang="en-US" sz="6000" b="1" dirty="0"/>
                <a:t>倍，</a:t>
              </a:r>
              <a:r>
                <a:rPr kumimoji="1" lang="en-US" altLang="ja-JP" sz="6000" b="1" dirty="0"/>
                <a:t>…</a:t>
              </a:r>
              <a:r>
                <a:rPr kumimoji="1" lang="ja-JP" altLang="en-US" sz="6000" b="1" dirty="0"/>
                <a:t>になると     の値が　　</a:t>
              </a:r>
              <a:r>
                <a:rPr lang="ja-JP" altLang="en-US" sz="6000" b="1" dirty="0"/>
                <a:t>倍，　倍，</a:t>
              </a:r>
              <a:r>
                <a:rPr lang="en-US" altLang="ja-JP" sz="6000" b="1" dirty="0"/>
                <a:t>…</a:t>
              </a:r>
              <a:r>
                <a:rPr lang="ja-JP" altLang="en-US" sz="6000" b="1" dirty="0"/>
                <a:t>になる</a:t>
              </a:r>
              <a:endParaRPr kumimoji="1" lang="ja-JP" altLang="en-US" sz="6000" dirty="0"/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CFF2A17-0183-450E-92BC-0B998E82D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45" y="3877522"/>
              <a:ext cx="952806" cy="97369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928143CC-8CA5-48B3-ACF6-90907FA6F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48" y="2929579"/>
              <a:ext cx="1112065" cy="870284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15C5D09-50C1-4DD7-A3DD-E08AADD2C03A}"/>
              </a:ext>
            </a:extLst>
          </p:cNvPr>
          <p:cNvGrpSpPr/>
          <p:nvPr/>
        </p:nvGrpSpPr>
        <p:grpSpPr>
          <a:xfrm>
            <a:off x="3981495" y="3429000"/>
            <a:ext cx="437274" cy="1569660"/>
            <a:chOff x="605499" y="2197305"/>
            <a:chExt cx="497437" cy="1569660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B8ABADA-0134-42F5-AD38-C404A0C7C56F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48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4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63B50FA-ABCE-4CBF-A97E-87E9B7815168}"/>
                </a:ext>
              </a:extLst>
            </p:cNvPr>
            <p:cNvCxnSpPr>
              <a:stCxn id="13" idx="1"/>
              <a:endCxn id="13" idx="3"/>
            </p:cNvCxnSpPr>
            <p:nvPr/>
          </p:nvCxnSpPr>
          <p:spPr>
            <a:xfrm>
              <a:off x="605499" y="2982135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D596FF3-144C-4589-B413-6459A43C3D30}"/>
              </a:ext>
            </a:extLst>
          </p:cNvPr>
          <p:cNvGrpSpPr/>
          <p:nvPr/>
        </p:nvGrpSpPr>
        <p:grpSpPr>
          <a:xfrm>
            <a:off x="6507890" y="3412896"/>
            <a:ext cx="437274" cy="1569660"/>
            <a:chOff x="605499" y="2197305"/>
            <a:chExt cx="497437" cy="1569660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1EEE7B7-D8FA-4AB8-800F-91A7B23377B6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4800" b="1" dirty="0">
                  <a:solidFill>
                    <a:srgbClr val="FF0000"/>
                  </a:solidFill>
                </a:rPr>
                <a:t>3</a:t>
              </a:r>
              <a:endParaRPr kumimoji="1" lang="ja-JP" altLang="en-US" sz="4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5B9D791-AAA4-40CC-8D3C-06B1D0A628A1}"/>
                </a:ext>
              </a:extLst>
            </p:cNvPr>
            <p:cNvCxnSpPr>
              <a:stCxn id="16" idx="1"/>
              <a:endCxn id="16" idx="3"/>
            </p:cNvCxnSpPr>
            <p:nvPr/>
          </p:nvCxnSpPr>
          <p:spPr>
            <a:xfrm>
              <a:off x="605499" y="2982135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0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A4C2E9-9D7C-4050-BD90-DB9CB3D06652}"/>
              </a:ext>
            </a:extLst>
          </p:cNvPr>
          <p:cNvSpPr txBox="1"/>
          <p:nvPr/>
        </p:nvSpPr>
        <p:spPr>
          <a:xfrm>
            <a:off x="6429189" y="379432"/>
            <a:ext cx="562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反比例のグラフ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84FFD9-1864-48A8-ABB9-B89BDFFCC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1" y="1403100"/>
            <a:ext cx="5265991" cy="50624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784CF2-BB06-4CE1-AFAD-499975765BE7}"/>
              </a:ext>
            </a:extLst>
          </p:cNvPr>
          <p:cNvSpPr txBox="1"/>
          <p:nvPr/>
        </p:nvSpPr>
        <p:spPr>
          <a:xfrm>
            <a:off x="473164" y="-60481"/>
            <a:ext cx="562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B050"/>
                </a:solidFill>
              </a:rPr>
              <a:t>比例のグラフ</a:t>
            </a:r>
            <a:endParaRPr kumimoji="1" lang="ja-JP" altLang="en-US" sz="6000" dirty="0">
              <a:solidFill>
                <a:srgbClr val="00B05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784339-0121-4501-8E39-8AE4E15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" y="887263"/>
            <a:ext cx="3595970" cy="58399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500603-6C93-4FBC-AA73-792DA88CA0C2}"/>
              </a:ext>
            </a:extLst>
          </p:cNvPr>
          <p:cNvSpPr txBox="1"/>
          <p:nvPr/>
        </p:nvSpPr>
        <p:spPr>
          <a:xfrm>
            <a:off x="638699" y="1829150"/>
            <a:ext cx="5096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(x=0,y=0)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を通る直線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2F6BD98-D84F-42D6-80FF-EA21C172FCD4}"/>
              </a:ext>
            </a:extLst>
          </p:cNvPr>
          <p:cNvGrpSpPr/>
          <p:nvPr/>
        </p:nvGrpSpPr>
        <p:grpSpPr>
          <a:xfrm>
            <a:off x="7114516" y="2036704"/>
            <a:ext cx="3844732" cy="3774893"/>
            <a:chOff x="7114516" y="2036704"/>
            <a:chExt cx="3844732" cy="3774893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967931B-0D92-4A85-B160-18A9D2FC316F}"/>
                </a:ext>
              </a:extLst>
            </p:cNvPr>
            <p:cNvSpPr txBox="1"/>
            <p:nvPr/>
          </p:nvSpPr>
          <p:spPr>
            <a:xfrm>
              <a:off x="8549966" y="2268025"/>
              <a:ext cx="1601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solidFill>
                    <a:srgbClr val="FF0000"/>
                  </a:solidFill>
                </a:rPr>
                <a:t>曲線</a:t>
              </a:r>
              <a:endParaRPr kumimoji="1" lang="ja-JP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E3C8262-654A-4CF0-8C5A-C1CF020DC5F1}"/>
                </a:ext>
              </a:extLst>
            </p:cNvPr>
            <p:cNvSpPr txBox="1"/>
            <p:nvPr/>
          </p:nvSpPr>
          <p:spPr>
            <a:xfrm>
              <a:off x="7114516" y="2036704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9B8AB0D-DEB0-48AE-AC2E-CBB8AC70D34F}"/>
                </a:ext>
              </a:extLst>
            </p:cNvPr>
            <p:cNvSpPr txBox="1"/>
            <p:nvPr/>
          </p:nvSpPr>
          <p:spPr>
            <a:xfrm>
              <a:off x="7446196" y="3991810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C8913E5-C380-4B8B-AE05-BD0EDC9D2503}"/>
                </a:ext>
              </a:extLst>
            </p:cNvPr>
            <p:cNvSpPr txBox="1"/>
            <p:nvPr/>
          </p:nvSpPr>
          <p:spPr>
            <a:xfrm>
              <a:off x="8065126" y="4974634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D92B81E-BACE-49AD-B049-6417171C16A0}"/>
                </a:ext>
              </a:extLst>
            </p:cNvPr>
            <p:cNvSpPr txBox="1"/>
            <p:nvPr/>
          </p:nvSpPr>
          <p:spPr>
            <a:xfrm>
              <a:off x="8711866" y="5297250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9A630A6-719C-4173-A22F-A1BB804C7560}"/>
                </a:ext>
              </a:extLst>
            </p:cNvPr>
            <p:cNvSpPr txBox="1"/>
            <p:nvPr/>
          </p:nvSpPr>
          <p:spPr>
            <a:xfrm>
              <a:off x="10599760" y="5626931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AB1C383-AD13-45DA-B89F-3BE6C8DEFD49}"/>
                </a:ext>
              </a:extLst>
            </p:cNvPr>
            <p:cNvSpPr txBox="1"/>
            <p:nvPr/>
          </p:nvSpPr>
          <p:spPr>
            <a:xfrm>
              <a:off x="9350836" y="5464231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56DA298-0AED-4014-A887-9EA2E72A82CB}"/>
                </a:ext>
              </a:extLst>
            </p:cNvPr>
            <p:cNvSpPr txBox="1"/>
            <p:nvPr/>
          </p:nvSpPr>
          <p:spPr>
            <a:xfrm>
              <a:off x="7758779" y="4656309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97800C3-5168-4C89-93AD-FE5D792278D4}"/>
                </a:ext>
              </a:extLst>
            </p:cNvPr>
            <p:cNvSpPr txBox="1"/>
            <p:nvPr/>
          </p:nvSpPr>
          <p:spPr>
            <a:xfrm>
              <a:off x="7275783" y="3341847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00B059-D260-4C2D-BBBA-D7ADF86ECABC}"/>
              </a:ext>
            </a:extLst>
          </p:cNvPr>
          <p:cNvSpPr txBox="1"/>
          <p:nvPr/>
        </p:nvSpPr>
        <p:spPr>
          <a:xfrm>
            <a:off x="946778" y="6139902"/>
            <a:ext cx="56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0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2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3CA39-19CE-4D55-9988-2E46731427CF}"/>
              </a:ext>
            </a:extLst>
          </p:cNvPr>
          <p:cNvSpPr txBox="1"/>
          <p:nvPr/>
        </p:nvSpPr>
        <p:spPr>
          <a:xfrm>
            <a:off x="634354" y="82885"/>
            <a:ext cx="11236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70C0"/>
                </a:solidFill>
              </a:rPr>
              <a:t>A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が変われば</a:t>
            </a:r>
            <a:r>
              <a:rPr lang="ja-JP" altLang="en-US" sz="5400" b="1" dirty="0">
                <a:solidFill>
                  <a:srgbClr val="0070C0"/>
                </a:solidFill>
              </a:rPr>
              <a:t>同時に</a:t>
            </a:r>
            <a:r>
              <a:rPr kumimoji="1" lang="en-US" altLang="ja-JP" sz="5400" b="1" dirty="0">
                <a:solidFill>
                  <a:srgbClr val="0070C0"/>
                </a:solidFill>
              </a:rPr>
              <a:t>B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も変わる数量</a:t>
            </a:r>
            <a:endParaRPr kumimoji="1" lang="ja-JP" altLang="en-US" sz="5400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C8CBBC-106F-4759-B7A8-51C65ACD822A}"/>
              </a:ext>
            </a:extLst>
          </p:cNvPr>
          <p:cNvSpPr txBox="1"/>
          <p:nvPr/>
        </p:nvSpPr>
        <p:spPr>
          <a:xfrm>
            <a:off x="4192150" y="854618"/>
            <a:ext cx="762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比例と逆の変わり方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9B834C-40D2-4C93-950A-C24D6BB33A94}"/>
              </a:ext>
            </a:extLst>
          </p:cNvPr>
          <p:cNvSpPr txBox="1"/>
          <p:nvPr/>
        </p:nvSpPr>
        <p:spPr>
          <a:xfrm>
            <a:off x="1426040" y="2758335"/>
            <a:ext cx="1542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2</a:t>
            </a:r>
            <a:r>
              <a:rPr kumimoji="1" lang="ja-JP" altLang="en-US" sz="6000" b="1" dirty="0">
                <a:solidFill>
                  <a:srgbClr val="00B050"/>
                </a:solidFill>
              </a:rPr>
              <a:t>倍</a:t>
            </a:r>
            <a:endParaRPr kumimoji="1" lang="ja-JP" altLang="en-US" sz="60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7A0F4D-C0CF-4F1E-9A9A-F6004D5932B7}"/>
              </a:ext>
            </a:extLst>
          </p:cNvPr>
          <p:cNvSpPr txBox="1"/>
          <p:nvPr/>
        </p:nvSpPr>
        <p:spPr>
          <a:xfrm>
            <a:off x="5134244" y="2721586"/>
            <a:ext cx="113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70C0"/>
                </a:solidFill>
              </a:rPr>
              <a:t>逆</a:t>
            </a:r>
            <a:endParaRPr kumimoji="1" lang="ja-JP" altLang="en-US" sz="6000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9F0A7CA-66A2-42DA-9BAA-426E4A98E198}"/>
              </a:ext>
            </a:extLst>
          </p:cNvPr>
          <p:cNvSpPr txBox="1"/>
          <p:nvPr/>
        </p:nvSpPr>
        <p:spPr>
          <a:xfrm>
            <a:off x="7571916" y="275520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01F86C-C715-4002-A7B0-2C41ACBD0ECD}"/>
              </a:ext>
            </a:extLst>
          </p:cNvPr>
          <p:cNvSpPr txBox="1"/>
          <p:nvPr/>
        </p:nvSpPr>
        <p:spPr>
          <a:xfrm>
            <a:off x="7144014" y="3785191"/>
            <a:ext cx="4041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積が</a:t>
            </a:r>
            <a:r>
              <a:rPr lang="ja-JP" altLang="en-US" sz="6000" b="1" dirty="0">
                <a:solidFill>
                  <a:srgbClr val="FF0000"/>
                </a:solidFill>
              </a:rPr>
              <a:t>一定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7E1393-FF97-45B1-AE90-47C002E7F36F}"/>
              </a:ext>
            </a:extLst>
          </p:cNvPr>
          <p:cNvSpPr txBox="1"/>
          <p:nvPr/>
        </p:nvSpPr>
        <p:spPr>
          <a:xfrm>
            <a:off x="1558636" y="3650762"/>
            <a:ext cx="3625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B050"/>
                </a:solidFill>
              </a:rPr>
              <a:t>商が一定</a:t>
            </a:r>
            <a:endParaRPr kumimoji="1" lang="ja-JP" altLang="en-US" sz="6000" dirty="0">
              <a:solidFill>
                <a:srgbClr val="00B05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B5071A3-5539-4053-9950-99C6131F4796}"/>
              </a:ext>
            </a:extLst>
          </p:cNvPr>
          <p:cNvSpPr txBox="1"/>
          <p:nvPr/>
        </p:nvSpPr>
        <p:spPr>
          <a:xfrm>
            <a:off x="5161211" y="3740226"/>
            <a:ext cx="113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70C0"/>
                </a:solidFill>
              </a:rPr>
              <a:t>逆</a:t>
            </a:r>
            <a:endParaRPr kumimoji="1" lang="ja-JP" altLang="en-US" sz="6000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64E084-C39B-40A3-AE67-1F7FAB22410C}"/>
              </a:ext>
            </a:extLst>
          </p:cNvPr>
          <p:cNvSpPr txBox="1"/>
          <p:nvPr/>
        </p:nvSpPr>
        <p:spPr>
          <a:xfrm>
            <a:off x="5161211" y="4626035"/>
            <a:ext cx="113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70C0"/>
                </a:solidFill>
              </a:rPr>
              <a:t>逆</a:t>
            </a:r>
            <a:endParaRPr kumimoji="1" lang="ja-JP" altLang="en-US" sz="6000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4914AF-2946-4FB7-B282-12EC494FE0BE}"/>
              </a:ext>
            </a:extLst>
          </p:cNvPr>
          <p:cNvSpPr txBox="1"/>
          <p:nvPr/>
        </p:nvSpPr>
        <p:spPr>
          <a:xfrm>
            <a:off x="1480785" y="4626033"/>
            <a:ext cx="3552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Y</a:t>
            </a:r>
            <a:r>
              <a:rPr kumimoji="1" lang="ja-JP" altLang="en-US" sz="6000" b="1" dirty="0">
                <a:solidFill>
                  <a:srgbClr val="00B050"/>
                </a:solidFill>
              </a:rPr>
              <a:t>＝</a:t>
            </a:r>
            <a:r>
              <a:rPr kumimoji="1" lang="en-US" altLang="ja-JP" sz="6000" b="1" dirty="0" err="1">
                <a:solidFill>
                  <a:srgbClr val="00B050"/>
                </a:solidFill>
              </a:rPr>
              <a:t>a×X</a:t>
            </a:r>
            <a:endParaRPr kumimoji="1" lang="ja-JP" altLang="en-US" sz="6000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E3A6552-2C27-4267-8917-AE721DBD6B8A}"/>
              </a:ext>
            </a:extLst>
          </p:cNvPr>
          <p:cNvSpPr txBox="1"/>
          <p:nvPr/>
        </p:nvSpPr>
        <p:spPr>
          <a:xfrm>
            <a:off x="7144014" y="4626033"/>
            <a:ext cx="3648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Y</a:t>
            </a:r>
            <a:r>
              <a:rPr lang="ja-JP" altLang="en-US" sz="6000" b="1" dirty="0">
                <a:solidFill>
                  <a:srgbClr val="FF0000"/>
                </a:solidFill>
              </a:rPr>
              <a:t>＝</a:t>
            </a:r>
            <a:r>
              <a:rPr lang="en-US" altLang="ja-JP" sz="6000" b="1" dirty="0" err="1">
                <a:solidFill>
                  <a:srgbClr val="FF0000"/>
                </a:solidFill>
              </a:rPr>
              <a:t>a÷</a:t>
            </a:r>
            <a:r>
              <a:rPr kumimoji="1" lang="en-US" altLang="ja-JP" sz="6000" b="1" dirty="0" err="1">
                <a:solidFill>
                  <a:srgbClr val="FF0000"/>
                </a:solidFill>
              </a:rPr>
              <a:t>X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D0FA6E5-F38E-4D7E-97A8-2E17A7DD8EAA}"/>
              </a:ext>
            </a:extLst>
          </p:cNvPr>
          <p:cNvGrpSpPr/>
          <p:nvPr/>
        </p:nvGrpSpPr>
        <p:grpSpPr>
          <a:xfrm>
            <a:off x="7003414" y="2464631"/>
            <a:ext cx="560971" cy="1578945"/>
            <a:chOff x="10042618" y="2268579"/>
            <a:chExt cx="560971" cy="1578945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490C234-29C0-49A7-B3CD-706DE6EA0762}"/>
                </a:ext>
              </a:extLst>
            </p:cNvPr>
            <p:cNvSpPr txBox="1"/>
            <p:nvPr/>
          </p:nvSpPr>
          <p:spPr>
            <a:xfrm>
              <a:off x="10042620" y="2924194"/>
              <a:ext cx="5609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4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65C3BFA-0E6F-40EF-A28C-9E741A4ADC13}"/>
                </a:ext>
              </a:extLst>
            </p:cNvPr>
            <p:cNvSpPr txBox="1"/>
            <p:nvPr/>
          </p:nvSpPr>
          <p:spPr>
            <a:xfrm>
              <a:off x="10042618" y="2268579"/>
              <a:ext cx="5609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400" b="1" dirty="0">
                  <a:solidFill>
                    <a:srgbClr val="FF0000"/>
                  </a:solidFill>
                </a:rPr>
                <a:t>1</a:t>
              </a:r>
              <a:endParaRPr kumimoji="1" lang="ja-JP" altLang="en-US" sz="5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38A62CB1-3F46-4AA5-8685-664773613FE8}"/>
                </a:ext>
              </a:extLst>
            </p:cNvPr>
            <p:cNvCxnSpPr/>
            <p:nvPr/>
          </p:nvCxnSpPr>
          <p:spPr>
            <a:xfrm>
              <a:off x="10042618" y="3006680"/>
              <a:ext cx="56096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CD68992-345D-46E6-8CDA-3A167822D21E}"/>
              </a:ext>
            </a:extLst>
          </p:cNvPr>
          <p:cNvSpPr txBox="1"/>
          <p:nvPr/>
        </p:nvSpPr>
        <p:spPr>
          <a:xfrm>
            <a:off x="2858145" y="2755209"/>
            <a:ext cx="2148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00B050"/>
                </a:solidFill>
              </a:rPr>
              <a:t>3</a:t>
            </a:r>
            <a:r>
              <a:rPr kumimoji="1" lang="ja-JP" altLang="en-US" sz="6000" b="1" dirty="0">
                <a:solidFill>
                  <a:srgbClr val="00B050"/>
                </a:solidFill>
              </a:rPr>
              <a:t>倍</a:t>
            </a:r>
            <a:r>
              <a:rPr kumimoji="1" lang="en-US" altLang="ja-JP" sz="6000" b="1" dirty="0">
                <a:solidFill>
                  <a:srgbClr val="00B050"/>
                </a:solidFill>
              </a:rPr>
              <a:t>…</a:t>
            </a:r>
            <a:endParaRPr kumimoji="1" lang="ja-JP" altLang="en-US" sz="6000" dirty="0">
              <a:solidFill>
                <a:srgbClr val="00B05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9F565F-DF85-4100-BFB7-79F0298293AB}"/>
              </a:ext>
            </a:extLst>
          </p:cNvPr>
          <p:cNvSpPr txBox="1"/>
          <p:nvPr/>
        </p:nvSpPr>
        <p:spPr>
          <a:xfrm>
            <a:off x="9355686" y="2796177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倍</a:t>
            </a:r>
            <a:r>
              <a:rPr kumimoji="1" lang="en-US" altLang="ja-JP" sz="6000" b="1" dirty="0">
                <a:solidFill>
                  <a:srgbClr val="FF0000"/>
                </a:solidFill>
              </a:rPr>
              <a:t>…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86622D7-3852-4651-AD7A-8BFFEE75CDA3}"/>
              </a:ext>
            </a:extLst>
          </p:cNvPr>
          <p:cNvGrpSpPr/>
          <p:nvPr/>
        </p:nvGrpSpPr>
        <p:grpSpPr>
          <a:xfrm>
            <a:off x="8787184" y="2505599"/>
            <a:ext cx="560971" cy="1578945"/>
            <a:chOff x="10042618" y="2268579"/>
            <a:chExt cx="560971" cy="1578945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0805802-B96B-4D9A-97E1-D6919F9F704C}"/>
                </a:ext>
              </a:extLst>
            </p:cNvPr>
            <p:cNvSpPr txBox="1"/>
            <p:nvPr/>
          </p:nvSpPr>
          <p:spPr>
            <a:xfrm>
              <a:off x="10042620" y="2924194"/>
              <a:ext cx="5609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400" b="1" dirty="0">
                  <a:solidFill>
                    <a:srgbClr val="FF0000"/>
                  </a:solidFill>
                </a:rPr>
                <a:t>3</a:t>
              </a:r>
              <a:endParaRPr kumimoji="1" lang="ja-JP" altLang="en-US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E9012DC-58FA-4499-9F81-7F67C62CACD0}"/>
                </a:ext>
              </a:extLst>
            </p:cNvPr>
            <p:cNvSpPr txBox="1"/>
            <p:nvPr/>
          </p:nvSpPr>
          <p:spPr>
            <a:xfrm>
              <a:off x="10042618" y="2268579"/>
              <a:ext cx="5609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400" b="1" dirty="0">
                  <a:solidFill>
                    <a:srgbClr val="FF0000"/>
                  </a:solidFill>
                </a:rPr>
                <a:t>1</a:t>
              </a:r>
              <a:endParaRPr kumimoji="1" lang="ja-JP" altLang="en-US" sz="5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60668C5F-DFEA-44F0-ADEC-67C5724D21BA}"/>
                </a:ext>
              </a:extLst>
            </p:cNvPr>
            <p:cNvCxnSpPr/>
            <p:nvPr/>
          </p:nvCxnSpPr>
          <p:spPr>
            <a:xfrm>
              <a:off x="10042618" y="3006680"/>
              <a:ext cx="56096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3A02DCF-FD04-46BE-A7CE-82BFE5ABF9D1}"/>
              </a:ext>
            </a:extLst>
          </p:cNvPr>
          <p:cNvSpPr txBox="1"/>
          <p:nvPr/>
        </p:nvSpPr>
        <p:spPr>
          <a:xfrm>
            <a:off x="5184114" y="5844712"/>
            <a:ext cx="113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70C0"/>
                </a:solidFill>
              </a:rPr>
              <a:t>逆</a:t>
            </a:r>
            <a:endParaRPr kumimoji="1" lang="ja-JP" altLang="en-US" sz="6000" dirty="0">
              <a:solidFill>
                <a:srgbClr val="0070C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699A60A-2BD0-4E7A-A0B3-F7239D897F75}"/>
              </a:ext>
            </a:extLst>
          </p:cNvPr>
          <p:cNvSpPr txBox="1"/>
          <p:nvPr/>
        </p:nvSpPr>
        <p:spPr>
          <a:xfrm>
            <a:off x="10645" y="5813256"/>
            <a:ext cx="4995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B050"/>
                </a:solidFill>
              </a:rPr>
              <a:t>グラフ　直線</a:t>
            </a:r>
            <a:endParaRPr kumimoji="1" lang="ja-JP" altLang="en-US" sz="6000" dirty="0">
              <a:solidFill>
                <a:srgbClr val="00B05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8546602-8DA8-4E28-B3FD-BCF8008F69D2}"/>
              </a:ext>
            </a:extLst>
          </p:cNvPr>
          <p:cNvSpPr txBox="1"/>
          <p:nvPr/>
        </p:nvSpPr>
        <p:spPr>
          <a:xfrm>
            <a:off x="6893994" y="5844709"/>
            <a:ext cx="4995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</a:rPr>
              <a:t>曲線　グラフ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EEDAF46-E763-4516-8648-CD30228FCCF7}"/>
              </a:ext>
            </a:extLst>
          </p:cNvPr>
          <p:cNvSpPr txBox="1"/>
          <p:nvPr/>
        </p:nvSpPr>
        <p:spPr>
          <a:xfrm>
            <a:off x="2084927" y="1833564"/>
            <a:ext cx="1721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B050"/>
                </a:solidFill>
              </a:rPr>
              <a:t>比例</a:t>
            </a:r>
            <a:endParaRPr kumimoji="1" lang="ja-JP" altLang="en-US" sz="6000" dirty="0">
              <a:solidFill>
                <a:srgbClr val="00B05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68AAA17-8B7C-4163-B8BE-41A9D1D6027D}"/>
              </a:ext>
            </a:extLst>
          </p:cNvPr>
          <p:cNvSpPr txBox="1"/>
          <p:nvPr/>
        </p:nvSpPr>
        <p:spPr>
          <a:xfrm>
            <a:off x="7144014" y="1705923"/>
            <a:ext cx="2545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反比例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  <p:bldP spid="16" grpId="0"/>
      <p:bldP spid="17" grpId="0"/>
      <p:bldP spid="21" grpId="0"/>
      <p:bldP spid="22" grpId="0"/>
      <p:bldP spid="23" grpId="0"/>
      <p:bldP spid="24" grpId="0"/>
      <p:bldP spid="29" grpId="0"/>
      <p:bldP spid="30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B3E204-D883-4D8C-B178-6381F86C8A6C}"/>
              </a:ext>
            </a:extLst>
          </p:cNvPr>
          <p:cNvSpPr txBox="1"/>
          <p:nvPr/>
        </p:nvSpPr>
        <p:spPr>
          <a:xfrm>
            <a:off x="1994676" y="3127589"/>
            <a:ext cx="917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面積が</a:t>
            </a:r>
            <a:r>
              <a:rPr kumimoji="1" lang="en-US" altLang="ja-JP" sz="3600" b="1" dirty="0"/>
              <a:t>12</a:t>
            </a:r>
            <a:r>
              <a:rPr kumimoji="1" lang="ja-JP" altLang="en-US" sz="3600" b="1" dirty="0"/>
              <a:t>㎠の長方形の縦の長さと横の長さ</a:t>
            </a:r>
          </a:p>
        </p:txBody>
      </p:sp>
      <p:graphicFrame>
        <p:nvGraphicFramePr>
          <p:cNvPr id="23" name="表 6">
            <a:extLst>
              <a:ext uri="{FF2B5EF4-FFF2-40B4-BE49-F238E27FC236}">
                <a16:creationId xmlns:a16="http://schemas.microsoft.com/office/drawing/2014/main" id="{068B7927-277F-452A-9C52-5AEAF6FEC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90201"/>
              </p:ext>
            </p:extLst>
          </p:nvPr>
        </p:nvGraphicFramePr>
        <p:xfrm>
          <a:off x="372413" y="4143627"/>
          <a:ext cx="11044587" cy="2046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61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3645680221"/>
                    </a:ext>
                  </a:extLst>
                </a:gridCol>
              </a:tblGrid>
              <a:tr h="1023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縦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1023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横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/>
                        <a:t>2.4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A8B0E542-8B1D-4005-B1EF-88F2CDD781BC}"/>
              </a:ext>
            </a:extLst>
          </p:cNvPr>
          <p:cNvSpPr/>
          <p:nvPr/>
        </p:nvSpPr>
        <p:spPr>
          <a:xfrm>
            <a:off x="2946161" y="3971697"/>
            <a:ext cx="2723741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4C5A84EA-0729-41C5-B96C-F0E01C60C567}"/>
              </a:ext>
            </a:extLst>
          </p:cNvPr>
          <p:cNvSpPr/>
          <p:nvPr/>
        </p:nvSpPr>
        <p:spPr>
          <a:xfrm flipV="1">
            <a:off x="3058240" y="6047359"/>
            <a:ext cx="1237932" cy="341202"/>
          </a:xfrm>
          <a:prstGeom prst="curved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E3108911-B8D0-43FB-8FB7-99117111B9B9}"/>
              </a:ext>
            </a:extLst>
          </p:cNvPr>
          <p:cNvSpPr/>
          <p:nvPr/>
        </p:nvSpPr>
        <p:spPr>
          <a:xfrm flipV="1">
            <a:off x="3023599" y="6072638"/>
            <a:ext cx="2560075" cy="490106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D83D66A-DEDE-4EBA-8068-5AF2A64E3AD1}"/>
              </a:ext>
            </a:extLst>
          </p:cNvPr>
          <p:cNvSpPr txBox="1"/>
          <p:nvPr/>
        </p:nvSpPr>
        <p:spPr>
          <a:xfrm>
            <a:off x="3278279" y="411556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2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C61C3D8-F3A1-4CC1-9AD0-05FBB5E4C0ED}"/>
              </a:ext>
            </a:extLst>
          </p:cNvPr>
          <p:cNvSpPr txBox="1"/>
          <p:nvPr/>
        </p:nvSpPr>
        <p:spPr>
          <a:xfrm>
            <a:off x="4537176" y="407286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35" name="矢印: 下カーブ 34">
            <a:extLst>
              <a:ext uri="{FF2B5EF4-FFF2-40B4-BE49-F238E27FC236}">
                <a16:creationId xmlns:a16="http://schemas.microsoft.com/office/drawing/2014/main" id="{28843C57-D645-4A41-9DD9-AA46EBDA87AF}"/>
              </a:ext>
            </a:extLst>
          </p:cNvPr>
          <p:cNvSpPr/>
          <p:nvPr/>
        </p:nvSpPr>
        <p:spPr>
          <a:xfrm>
            <a:off x="2981441" y="4092597"/>
            <a:ext cx="1282026" cy="319987"/>
          </a:xfrm>
          <a:prstGeom prst="curved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D0F49A4-F0F0-4AC2-BA80-A96B5DE193B2}"/>
              </a:ext>
            </a:extLst>
          </p:cNvPr>
          <p:cNvGrpSpPr/>
          <p:nvPr/>
        </p:nvGrpSpPr>
        <p:grpSpPr>
          <a:xfrm>
            <a:off x="3399753" y="5386964"/>
            <a:ext cx="457227" cy="1077218"/>
            <a:chOff x="605499" y="2197305"/>
            <a:chExt cx="497437" cy="1077218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F4CA2A6-4B55-4516-9BC7-A56FC66B9129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2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D2BEE091-10E0-42EB-9BAD-AC9DDC5AFDCD}"/>
                </a:ext>
              </a:extLst>
            </p:cNvPr>
            <p:cNvCxnSpPr>
              <a:stCxn id="39" idx="1"/>
              <a:endCxn id="3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1A52561-7C86-4B41-8A29-B7D8FDCDDCD0}"/>
              </a:ext>
            </a:extLst>
          </p:cNvPr>
          <p:cNvGrpSpPr/>
          <p:nvPr/>
        </p:nvGrpSpPr>
        <p:grpSpPr>
          <a:xfrm>
            <a:off x="4711558" y="5410550"/>
            <a:ext cx="437274" cy="1077218"/>
            <a:chOff x="605499" y="2197305"/>
            <a:chExt cx="497437" cy="1077218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52622B5-ADBB-4DE4-8E5C-818C515F03D2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FC29381-CB13-42E3-8DFF-5A56C7FFE8AA}"/>
                </a:ext>
              </a:extLst>
            </p:cNvPr>
            <p:cNvCxnSpPr>
              <a:stCxn id="42" idx="1"/>
              <a:endCxn id="4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F458A129-EE54-4EE0-8D66-985ABAC1C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68" y="5428457"/>
            <a:ext cx="584300" cy="59710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8B71319-9C7E-4EBD-88B7-84F0D0A2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8" y="4369795"/>
            <a:ext cx="681964" cy="533694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9EA09FD-B34F-4B3E-A497-DFE81FB4F5F5}"/>
              </a:ext>
            </a:extLst>
          </p:cNvPr>
          <p:cNvSpPr txBox="1"/>
          <p:nvPr/>
        </p:nvSpPr>
        <p:spPr>
          <a:xfrm>
            <a:off x="5984831" y="412692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66" name="矢印: 下カーブ 65">
            <a:extLst>
              <a:ext uri="{FF2B5EF4-FFF2-40B4-BE49-F238E27FC236}">
                <a16:creationId xmlns:a16="http://schemas.microsoft.com/office/drawing/2014/main" id="{C8FF3CDB-6C29-4D15-AD31-BC3D4CA50826}"/>
              </a:ext>
            </a:extLst>
          </p:cNvPr>
          <p:cNvSpPr/>
          <p:nvPr/>
        </p:nvSpPr>
        <p:spPr>
          <a:xfrm>
            <a:off x="4252465" y="4000952"/>
            <a:ext cx="2723741" cy="41889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7" name="矢印: 下カーブ 66">
            <a:extLst>
              <a:ext uri="{FF2B5EF4-FFF2-40B4-BE49-F238E27FC236}">
                <a16:creationId xmlns:a16="http://schemas.microsoft.com/office/drawing/2014/main" id="{019C5B19-3A3F-4427-88FE-A10E9445899C}"/>
              </a:ext>
            </a:extLst>
          </p:cNvPr>
          <p:cNvSpPr/>
          <p:nvPr/>
        </p:nvSpPr>
        <p:spPr>
          <a:xfrm flipV="1">
            <a:off x="4359883" y="5907701"/>
            <a:ext cx="2578202" cy="53288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07467B73-DC6F-45DD-9441-D3672BA1BBF6}"/>
              </a:ext>
            </a:extLst>
          </p:cNvPr>
          <p:cNvGrpSpPr/>
          <p:nvPr/>
        </p:nvGrpSpPr>
        <p:grpSpPr>
          <a:xfrm>
            <a:off x="5896850" y="5567580"/>
            <a:ext cx="437274" cy="1077218"/>
            <a:chOff x="605499" y="2197305"/>
            <a:chExt cx="497437" cy="1077218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E533A5D0-A574-406A-8DC4-BB738E9F0A24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38AC6FEF-CAF7-4C0E-B0AE-9ABB8DFA1308}"/>
                </a:ext>
              </a:extLst>
            </p:cNvPr>
            <p:cNvCxnSpPr>
              <a:stCxn id="69" idx="1"/>
              <a:endCxn id="6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矢印: 下カーブ 70">
            <a:extLst>
              <a:ext uri="{FF2B5EF4-FFF2-40B4-BE49-F238E27FC236}">
                <a16:creationId xmlns:a16="http://schemas.microsoft.com/office/drawing/2014/main" id="{019F82AD-F30A-4246-8876-FD888A6CFAB6}"/>
              </a:ext>
            </a:extLst>
          </p:cNvPr>
          <p:cNvSpPr/>
          <p:nvPr/>
        </p:nvSpPr>
        <p:spPr>
          <a:xfrm>
            <a:off x="4254577" y="3737084"/>
            <a:ext cx="5287906" cy="64207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2" name="矢印: 下カーブ 71">
            <a:extLst>
              <a:ext uri="{FF2B5EF4-FFF2-40B4-BE49-F238E27FC236}">
                <a16:creationId xmlns:a16="http://schemas.microsoft.com/office/drawing/2014/main" id="{F7E9AC9C-4391-4CB9-A373-C0C739DFA558}"/>
              </a:ext>
            </a:extLst>
          </p:cNvPr>
          <p:cNvSpPr/>
          <p:nvPr/>
        </p:nvSpPr>
        <p:spPr>
          <a:xfrm flipV="1">
            <a:off x="4378011" y="5895277"/>
            <a:ext cx="5267152" cy="74244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F684158C-6531-4B06-A495-FDBB9ACA85E7}"/>
              </a:ext>
            </a:extLst>
          </p:cNvPr>
          <p:cNvGrpSpPr/>
          <p:nvPr/>
        </p:nvGrpSpPr>
        <p:grpSpPr>
          <a:xfrm>
            <a:off x="8423245" y="5551476"/>
            <a:ext cx="437274" cy="1077218"/>
            <a:chOff x="605499" y="2197305"/>
            <a:chExt cx="497437" cy="1077218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BBF9D677-69CF-49D6-A4BC-6F2D7CF89049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3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D1857852-35DD-4B44-B703-BB200E323897}"/>
                </a:ext>
              </a:extLst>
            </p:cNvPr>
            <p:cNvCxnSpPr>
              <a:stCxn id="74" idx="1"/>
              <a:endCxn id="74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797370B-BC33-4DD0-B0D5-4ACB7C48D6DB}"/>
              </a:ext>
            </a:extLst>
          </p:cNvPr>
          <p:cNvSpPr txBox="1"/>
          <p:nvPr/>
        </p:nvSpPr>
        <p:spPr>
          <a:xfrm>
            <a:off x="3669842" y="563318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4B0336C-1D48-4AD9-AEE1-A5F4F4C439F2}"/>
              </a:ext>
            </a:extLst>
          </p:cNvPr>
          <p:cNvSpPr txBox="1"/>
          <p:nvPr/>
        </p:nvSpPr>
        <p:spPr>
          <a:xfrm>
            <a:off x="5013234" y="56855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B97D067-5AE1-4A2A-B71E-97F2EF2BDE19}"/>
              </a:ext>
            </a:extLst>
          </p:cNvPr>
          <p:cNvSpPr txBox="1"/>
          <p:nvPr/>
        </p:nvSpPr>
        <p:spPr>
          <a:xfrm>
            <a:off x="6202842" y="58377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18CDF22-4849-4B82-BC5E-2FFA36D439E7}"/>
              </a:ext>
            </a:extLst>
          </p:cNvPr>
          <p:cNvSpPr txBox="1"/>
          <p:nvPr/>
        </p:nvSpPr>
        <p:spPr>
          <a:xfrm>
            <a:off x="8711094" y="58377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A2EA137-0C2C-4CFA-82B8-FBE0239D0C30}"/>
              </a:ext>
            </a:extLst>
          </p:cNvPr>
          <p:cNvSpPr txBox="1"/>
          <p:nvPr/>
        </p:nvSpPr>
        <p:spPr>
          <a:xfrm>
            <a:off x="1909653" y="-5642"/>
            <a:ext cx="812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底辺が</a:t>
            </a:r>
            <a:r>
              <a:rPr kumimoji="1" lang="en-US" altLang="ja-JP" sz="3600" b="1" dirty="0"/>
              <a:t>4</a:t>
            </a:r>
            <a:r>
              <a:rPr kumimoji="1" lang="ja-JP" altLang="en-US" sz="3600" b="1" dirty="0"/>
              <a:t>㎝の平行四辺形の高さと面積</a:t>
            </a:r>
            <a:endParaRPr kumimoji="1" lang="en-US" altLang="ja-JP" sz="3600" b="1" dirty="0"/>
          </a:p>
        </p:txBody>
      </p:sp>
      <p:graphicFrame>
        <p:nvGraphicFramePr>
          <p:cNvPr id="81" name="表 6">
            <a:extLst>
              <a:ext uri="{FF2B5EF4-FFF2-40B4-BE49-F238E27FC236}">
                <a16:creationId xmlns:a16="http://schemas.microsoft.com/office/drawing/2014/main" id="{E87F5F83-2862-4CFB-A9E5-396983E13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81305"/>
              </p:ext>
            </p:extLst>
          </p:nvPr>
        </p:nvGraphicFramePr>
        <p:xfrm>
          <a:off x="175846" y="776975"/>
          <a:ext cx="11370017" cy="182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7208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15329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743125586"/>
                    </a:ext>
                  </a:extLst>
                </a:gridCol>
              </a:tblGrid>
              <a:tr h="957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高さ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872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面積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㎠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83" name="矢印: 下カーブ 82">
            <a:extLst>
              <a:ext uri="{FF2B5EF4-FFF2-40B4-BE49-F238E27FC236}">
                <a16:creationId xmlns:a16="http://schemas.microsoft.com/office/drawing/2014/main" id="{56BB4817-96C8-40FA-969C-E9BB3901BA84}"/>
              </a:ext>
            </a:extLst>
          </p:cNvPr>
          <p:cNvSpPr/>
          <p:nvPr/>
        </p:nvSpPr>
        <p:spPr>
          <a:xfrm>
            <a:off x="2994023" y="578217"/>
            <a:ext cx="2675879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4" name="矢印: 下カーブ 83">
            <a:extLst>
              <a:ext uri="{FF2B5EF4-FFF2-40B4-BE49-F238E27FC236}">
                <a16:creationId xmlns:a16="http://schemas.microsoft.com/office/drawing/2014/main" id="{BA786B9E-E98B-4BEC-B67B-C62AF5E93C97}"/>
              </a:ext>
            </a:extLst>
          </p:cNvPr>
          <p:cNvSpPr/>
          <p:nvPr/>
        </p:nvSpPr>
        <p:spPr>
          <a:xfrm flipV="1">
            <a:off x="2977681" y="2347525"/>
            <a:ext cx="1427285" cy="341202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矢印: 下カーブ 84">
            <a:extLst>
              <a:ext uri="{FF2B5EF4-FFF2-40B4-BE49-F238E27FC236}">
                <a16:creationId xmlns:a16="http://schemas.microsoft.com/office/drawing/2014/main" id="{29EEB88E-8BB4-4D8F-8495-BDB83F42A7C5}"/>
              </a:ext>
            </a:extLst>
          </p:cNvPr>
          <p:cNvSpPr/>
          <p:nvPr/>
        </p:nvSpPr>
        <p:spPr>
          <a:xfrm flipV="1">
            <a:off x="2986768" y="2371673"/>
            <a:ext cx="2683134" cy="425659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8527317-0354-4D01-A514-68761B4D7A3C}"/>
              </a:ext>
            </a:extLst>
          </p:cNvPr>
          <p:cNvSpPr txBox="1"/>
          <p:nvPr/>
        </p:nvSpPr>
        <p:spPr>
          <a:xfrm>
            <a:off x="3340820" y="827642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2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AAAFBC5-274C-4A72-83A0-30C40310F81D}"/>
              </a:ext>
            </a:extLst>
          </p:cNvPr>
          <p:cNvSpPr txBox="1"/>
          <p:nvPr/>
        </p:nvSpPr>
        <p:spPr>
          <a:xfrm>
            <a:off x="3275131" y="2159874"/>
            <a:ext cx="8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2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AEE52A2-8A85-40FE-91BB-F2EA4F6DF4AD}"/>
              </a:ext>
            </a:extLst>
          </p:cNvPr>
          <p:cNvSpPr txBox="1"/>
          <p:nvPr/>
        </p:nvSpPr>
        <p:spPr>
          <a:xfrm>
            <a:off x="4695233" y="2161693"/>
            <a:ext cx="8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785A9A7-3DC9-4FE7-B1ED-4ADD8CDB0588}"/>
              </a:ext>
            </a:extLst>
          </p:cNvPr>
          <p:cNvSpPr txBox="1"/>
          <p:nvPr/>
        </p:nvSpPr>
        <p:spPr>
          <a:xfrm>
            <a:off x="4597660" y="758954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90" name="矢印: 下カーブ 89">
            <a:extLst>
              <a:ext uri="{FF2B5EF4-FFF2-40B4-BE49-F238E27FC236}">
                <a16:creationId xmlns:a16="http://schemas.microsoft.com/office/drawing/2014/main" id="{395CE8FC-6088-4A3F-B40A-4F702C21746F}"/>
              </a:ext>
            </a:extLst>
          </p:cNvPr>
          <p:cNvSpPr/>
          <p:nvPr/>
        </p:nvSpPr>
        <p:spPr>
          <a:xfrm>
            <a:off x="2986768" y="759147"/>
            <a:ext cx="1196295" cy="319987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85DF374F-7AB3-40FA-BEF5-66C2FD23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00" y="1931397"/>
            <a:ext cx="584300" cy="597107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F00E94F9-6840-4C32-BAC1-DBCABEB29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68" y="952420"/>
            <a:ext cx="681964" cy="533694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314F6F5-0E3C-4A54-BC08-67BD8817E769}"/>
              </a:ext>
            </a:extLst>
          </p:cNvPr>
          <p:cNvSpPr txBox="1"/>
          <p:nvPr/>
        </p:nvSpPr>
        <p:spPr>
          <a:xfrm>
            <a:off x="8604957" y="418448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C6DE272-25A1-4654-A163-0D708D5DF5B4}"/>
              </a:ext>
            </a:extLst>
          </p:cNvPr>
          <p:cNvSpPr txBox="1"/>
          <p:nvPr/>
        </p:nvSpPr>
        <p:spPr>
          <a:xfrm>
            <a:off x="5955057" y="767102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96" name="矢印: 下カーブ 95">
            <a:extLst>
              <a:ext uri="{FF2B5EF4-FFF2-40B4-BE49-F238E27FC236}">
                <a16:creationId xmlns:a16="http://schemas.microsoft.com/office/drawing/2014/main" id="{52365B57-9F79-4D14-B53F-645D55C7314A}"/>
              </a:ext>
            </a:extLst>
          </p:cNvPr>
          <p:cNvSpPr/>
          <p:nvPr/>
        </p:nvSpPr>
        <p:spPr>
          <a:xfrm>
            <a:off x="4232480" y="625400"/>
            <a:ext cx="2762777" cy="41889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7" name="矢印: 下カーブ 96">
            <a:extLst>
              <a:ext uri="{FF2B5EF4-FFF2-40B4-BE49-F238E27FC236}">
                <a16:creationId xmlns:a16="http://schemas.microsoft.com/office/drawing/2014/main" id="{5735AA64-7934-4BE7-88F4-5A911356FB25}"/>
              </a:ext>
            </a:extLst>
          </p:cNvPr>
          <p:cNvSpPr/>
          <p:nvPr/>
        </p:nvSpPr>
        <p:spPr>
          <a:xfrm>
            <a:off x="4199911" y="387054"/>
            <a:ext cx="5445251" cy="64207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0AA1CD7-B330-4F0E-BF3D-BC0682928E5D}"/>
              </a:ext>
            </a:extLst>
          </p:cNvPr>
          <p:cNvSpPr txBox="1"/>
          <p:nvPr/>
        </p:nvSpPr>
        <p:spPr>
          <a:xfrm>
            <a:off x="8593272" y="86674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99" name="矢印: 下カーブ 98">
            <a:extLst>
              <a:ext uri="{FF2B5EF4-FFF2-40B4-BE49-F238E27FC236}">
                <a16:creationId xmlns:a16="http://schemas.microsoft.com/office/drawing/2014/main" id="{82A9B60D-3D55-4C6C-A3E9-6C85AC3180AC}"/>
              </a:ext>
            </a:extLst>
          </p:cNvPr>
          <p:cNvSpPr/>
          <p:nvPr/>
        </p:nvSpPr>
        <p:spPr>
          <a:xfrm flipV="1">
            <a:off x="4254577" y="2457822"/>
            <a:ext cx="2721629" cy="46024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0" name="矢印: 下カーブ 99">
            <a:extLst>
              <a:ext uri="{FF2B5EF4-FFF2-40B4-BE49-F238E27FC236}">
                <a16:creationId xmlns:a16="http://schemas.microsoft.com/office/drawing/2014/main" id="{F76AFB5A-AA0E-40B7-A5FB-8653A824BBDE}"/>
              </a:ext>
            </a:extLst>
          </p:cNvPr>
          <p:cNvSpPr/>
          <p:nvPr/>
        </p:nvSpPr>
        <p:spPr>
          <a:xfrm flipV="1">
            <a:off x="4284667" y="2449976"/>
            <a:ext cx="5287905" cy="59402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0CFAD9B-2657-42E7-AA94-F6FFB3857AC4}"/>
              </a:ext>
            </a:extLst>
          </p:cNvPr>
          <p:cNvSpPr txBox="1"/>
          <p:nvPr/>
        </p:nvSpPr>
        <p:spPr>
          <a:xfrm>
            <a:off x="6013188" y="2161692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72301A34-6FEC-4452-9CA0-87800F2978C3}"/>
              </a:ext>
            </a:extLst>
          </p:cNvPr>
          <p:cNvSpPr txBox="1"/>
          <p:nvPr/>
        </p:nvSpPr>
        <p:spPr>
          <a:xfrm>
            <a:off x="8522124" y="210464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BC7B64D-17DC-4BD7-8813-7DD2A404688A}"/>
              </a:ext>
            </a:extLst>
          </p:cNvPr>
          <p:cNvSpPr txBox="1"/>
          <p:nvPr/>
        </p:nvSpPr>
        <p:spPr>
          <a:xfrm>
            <a:off x="96137" y="-33491"/>
            <a:ext cx="165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B050"/>
                </a:solidFill>
              </a:rPr>
              <a:t>比例</a:t>
            </a:r>
            <a:endParaRPr kumimoji="1" lang="ja-JP" altLang="en-US" sz="4800" dirty="0">
              <a:solidFill>
                <a:srgbClr val="00B050"/>
              </a:solidFill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A62451F1-EF34-4203-982A-D4A765DFCBFE}"/>
              </a:ext>
            </a:extLst>
          </p:cNvPr>
          <p:cNvSpPr txBox="1"/>
          <p:nvPr/>
        </p:nvSpPr>
        <p:spPr>
          <a:xfrm>
            <a:off x="12372" y="2946484"/>
            <a:ext cx="208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反比例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977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  <p:bldP spid="30" grpId="0" animBg="1"/>
      <p:bldP spid="31" grpId="0"/>
      <p:bldP spid="34" grpId="0"/>
      <p:bldP spid="35" grpId="0" animBg="1"/>
      <p:bldP spid="65" grpId="0"/>
      <p:bldP spid="66" grpId="0" animBg="1"/>
      <p:bldP spid="67" grpId="0" animBg="1"/>
      <p:bldP spid="71" grpId="0" animBg="1"/>
      <p:bldP spid="72" grpId="0" animBg="1"/>
      <p:bldP spid="76" grpId="0"/>
      <p:bldP spid="77" grpId="0"/>
      <p:bldP spid="78" grpId="0"/>
      <p:bldP spid="79" grpId="0"/>
      <p:bldP spid="80" grpId="0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 animBg="1"/>
      <p:bldP spid="94" grpId="0"/>
      <p:bldP spid="95" grpId="0"/>
      <p:bldP spid="96" grpId="0" animBg="1"/>
      <p:bldP spid="97" grpId="0" animBg="1"/>
      <p:bldP spid="98" grpId="0"/>
      <p:bldP spid="99" grpId="0" animBg="1"/>
      <p:bldP spid="100" grpId="0" animBg="1"/>
      <p:bldP spid="101" grpId="0"/>
      <p:bldP spid="102" grpId="0"/>
      <p:bldP spid="103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27BE3E-C412-4774-B015-FC79186FBFF4}"/>
              </a:ext>
            </a:extLst>
          </p:cNvPr>
          <p:cNvSpPr txBox="1"/>
          <p:nvPr/>
        </p:nvSpPr>
        <p:spPr>
          <a:xfrm>
            <a:off x="548243" y="2967335"/>
            <a:ext cx="229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</a:rPr>
              <a:t>反比例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685917-0040-43B6-80FC-B32184850BD1}"/>
              </a:ext>
            </a:extLst>
          </p:cNvPr>
          <p:cNvSpPr txBox="1"/>
          <p:nvPr/>
        </p:nvSpPr>
        <p:spPr>
          <a:xfrm>
            <a:off x="263146" y="3737816"/>
            <a:ext cx="1431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逆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)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2E6CEF-9A56-40B9-BCC4-AAE7C83273C5}"/>
              </a:ext>
            </a:extLst>
          </p:cNvPr>
          <p:cNvSpPr txBox="1"/>
          <p:nvPr/>
        </p:nvSpPr>
        <p:spPr>
          <a:xfrm>
            <a:off x="410307" y="153098"/>
            <a:ext cx="1679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00B050"/>
                </a:solidFill>
              </a:rPr>
              <a:t>比例</a:t>
            </a:r>
            <a:endParaRPr kumimoji="1" lang="ja-JP" altLang="en-US" sz="5400" dirty="0">
              <a:solidFill>
                <a:srgbClr val="00B05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E55A5E0-A202-45CE-95FD-14D0C9286799}"/>
              </a:ext>
            </a:extLst>
          </p:cNvPr>
          <p:cNvCxnSpPr/>
          <p:nvPr/>
        </p:nvCxnSpPr>
        <p:spPr>
          <a:xfrm>
            <a:off x="5328138" y="1855177"/>
            <a:ext cx="0" cy="2110154"/>
          </a:xfrm>
          <a:prstGeom prst="straightConnector1">
            <a:avLst/>
          </a:prstGeom>
          <a:ln w="762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6C20946-D403-4896-BD23-7467100CB5F1}"/>
              </a:ext>
            </a:extLst>
          </p:cNvPr>
          <p:cNvCxnSpPr>
            <a:cxnSpLocks/>
          </p:cNvCxnSpPr>
          <p:nvPr/>
        </p:nvCxnSpPr>
        <p:spPr>
          <a:xfrm>
            <a:off x="6378665" y="1780511"/>
            <a:ext cx="215566" cy="2314226"/>
          </a:xfrm>
          <a:prstGeom prst="straightConnector1">
            <a:avLst/>
          </a:prstGeom>
          <a:ln w="762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20CF10B-E985-4C7B-ABD5-755FEAC9C277}"/>
              </a:ext>
            </a:extLst>
          </p:cNvPr>
          <p:cNvGrpSpPr/>
          <p:nvPr/>
        </p:nvGrpSpPr>
        <p:grpSpPr>
          <a:xfrm>
            <a:off x="2974921" y="153098"/>
            <a:ext cx="8806772" cy="2308324"/>
            <a:chOff x="2974921" y="153098"/>
            <a:chExt cx="8806772" cy="230832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DFC8B9F-CB6E-48C6-B399-F620D55787C7}"/>
                </a:ext>
              </a:extLst>
            </p:cNvPr>
            <p:cNvSpPr txBox="1"/>
            <p:nvPr/>
          </p:nvSpPr>
          <p:spPr>
            <a:xfrm>
              <a:off x="2974921" y="153098"/>
              <a:ext cx="88067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rgbClr val="0070C0"/>
                  </a:solidFill>
                </a:rPr>
                <a:t>ともなって変わる</a:t>
              </a:r>
              <a:r>
                <a:rPr lang="en-US" altLang="ja-JP" sz="3600" b="1" dirty="0">
                  <a:solidFill>
                    <a:srgbClr val="0070C0"/>
                  </a:solidFill>
                </a:rPr>
                <a:t>2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つの量Ｘ，Ｙがあって</a:t>
              </a:r>
              <a:endParaRPr lang="en-US" altLang="ja-JP" sz="3600" b="1" dirty="0">
                <a:solidFill>
                  <a:srgbClr val="0070C0"/>
                </a:solidFill>
              </a:endParaRPr>
            </a:p>
            <a:p>
              <a:r>
                <a:rPr lang="ja-JP" altLang="en-US" sz="3600" b="1" dirty="0">
                  <a:solidFill>
                    <a:srgbClr val="0070C0"/>
                  </a:solidFill>
                </a:rPr>
                <a:t>Ｘの値が</a:t>
              </a:r>
              <a:r>
                <a:rPr lang="en-US" altLang="ja-JP" sz="3600" b="1" dirty="0">
                  <a:solidFill>
                    <a:srgbClr val="0070C0"/>
                  </a:solidFill>
                </a:rPr>
                <a:t>2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倍，</a:t>
              </a:r>
              <a:r>
                <a:rPr lang="en-US" altLang="ja-JP" sz="3600" b="1" dirty="0">
                  <a:solidFill>
                    <a:srgbClr val="0070C0"/>
                  </a:solidFill>
                </a:rPr>
                <a:t>3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倍，</a:t>
              </a:r>
              <a:r>
                <a:rPr lang="en-US" altLang="ja-JP" sz="3600" b="1" dirty="0">
                  <a:solidFill>
                    <a:srgbClr val="0070C0"/>
                  </a:solidFill>
                </a:rPr>
                <a:t>……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になると，</a:t>
              </a:r>
              <a:endParaRPr lang="en-US" altLang="ja-JP" sz="3600" b="1" dirty="0">
                <a:solidFill>
                  <a:srgbClr val="0070C0"/>
                </a:solidFill>
              </a:endParaRPr>
            </a:p>
            <a:p>
              <a:r>
                <a:rPr lang="ja-JP" altLang="en-US" sz="3600" b="1" dirty="0">
                  <a:solidFill>
                    <a:srgbClr val="0070C0"/>
                  </a:solidFill>
                </a:rPr>
                <a:t>Ｙの値も</a:t>
              </a:r>
              <a:r>
                <a:rPr lang="en-US" altLang="ja-JP" sz="3600" b="1" dirty="0">
                  <a:solidFill>
                    <a:srgbClr val="FF0000"/>
                  </a:solidFill>
                </a:rPr>
                <a:t>2</a:t>
              </a:r>
              <a:r>
                <a:rPr lang="ja-JP" altLang="en-US" sz="3600" b="1" dirty="0">
                  <a:solidFill>
                    <a:srgbClr val="FF0000"/>
                  </a:solidFill>
                </a:rPr>
                <a:t>倍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，</a:t>
              </a:r>
              <a:r>
                <a:rPr lang="en-US" altLang="ja-JP" sz="3600" b="1" dirty="0">
                  <a:solidFill>
                    <a:srgbClr val="FF0000"/>
                  </a:solidFill>
                </a:rPr>
                <a:t>3</a:t>
              </a:r>
              <a:r>
                <a:rPr lang="ja-JP" altLang="en-US" sz="3600" b="1" dirty="0">
                  <a:solidFill>
                    <a:srgbClr val="FF0000"/>
                  </a:solidFill>
                </a:rPr>
                <a:t>倍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，</a:t>
              </a:r>
              <a:r>
                <a:rPr lang="en-US" altLang="ja-JP" sz="3600" b="1" dirty="0">
                  <a:solidFill>
                    <a:srgbClr val="0070C0"/>
                  </a:solidFill>
                </a:rPr>
                <a:t>……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になるとき，</a:t>
              </a:r>
              <a:endParaRPr lang="en-US" altLang="ja-JP" sz="3600" b="1" dirty="0">
                <a:solidFill>
                  <a:srgbClr val="0070C0"/>
                </a:solidFill>
              </a:endParaRPr>
            </a:p>
            <a:p>
              <a:r>
                <a:rPr lang="ja-JP" altLang="en-US" sz="3600" b="1" dirty="0">
                  <a:solidFill>
                    <a:srgbClr val="0070C0"/>
                  </a:solidFill>
                </a:rPr>
                <a:t>ＹはＸに比例するといいます。</a:t>
              </a:r>
              <a:endParaRPr kumimoji="1" lang="ja-JP" altLang="en-US" sz="3600" dirty="0">
                <a:solidFill>
                  <a:srgbClr val="0070C0"/>
                </a:solidFill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DB998DC-ADBF-4FA8-9D8E-401B14F0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9052" y="248092"/>
              <a:ext cx="332415" cy="521995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6E0903E-4594-4944-B76E-DB597D70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081" y="248092"/>
              <a:ext cx="466652" cy="40167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5DEE06E-2B31-4D35-8149-C4A629060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724" y="1317268"/>
              <a:ext cx="332415" cy="521995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FF92E570-5CFB-43F1-A255-6BE532FA6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606" y="815430"/>
              <a:ext cx="466652" cy="401675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9EB46F9F-CF61-4A38-AFF8-8F69BAD42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724" y="1912258"/>
              <a:ext cx="332415" cy="52199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515822E-1BD7-47B6-96BA-9B0DF1197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46" y="1872657"/>
              <a:ext cx="466652" cy="401675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83EDB22-AA06-4CE7-A82E-F0A3A2B26047}"/>
              </a:ext>
            </a:extLst>
          </p:cNvPr>
          <p:cNvGrpSpPr/>
          <p:nvPr/>
        </p:nvGrpSpPr>
        <p:grpSpPr>
          <a:xfrm>
            <a:off x="5238051" y="3997019"/>
            <a:ext cx="437274" cy="954107"/>
            <a:chOff x="605499" y="2197305"/>
            <a:chExt cx="497437" cy="954107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A447479-4CA2-4E59-92F0-8771634FAD9D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28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8EA0354B-EC30-4B10-9565-BC13D56A0E02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>
            <a:xfrm>
              <a:off x="605499" y="2674359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D2529D8-BE82-4432-9E25-BDC0C2FFC0E1}"/>
              </a:ext>
            </a:extLst>
          </p:cNvPr>
          <p:cNvGrpSpPr/>
          <p:nvPr/>
        </p:nvGrpSpPr>
        <p:grpSpPr>
          <a:xfrm>
            <a:off x="6635218" y="3890665"/>
            <a:ext cx="437274" cy="1077218"/>
            <a:chOff x="605499" y="2197305"/>
            <a:chExt cx="497437" cy="1077218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EB5AF91-CA3D-45A5-9CFF-C88FE4FA6B48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3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F788BD1-1B84-4D2B-9C71-5B7C989A02A9}"/>
                </a:ext>
              </a:extLst>
            </p:cNvPr>
            <p:cNvCxnSpPr>
              <a:stCxn id="32" idx="1"/>
              <a:endCxn id="3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B651B10-76B5-4191-95A5-DEDE32C3F5D9}"/>
              </a:ext>
            </a:extLst>
          </p:cNvPr>
          <p:cNvGrpSpPr/>
          <p:nvPr/>
        </p:nvGrpSpPr>
        <p:grpSpPr>
          <a:xfrm>
            <a:off x="2987419" y="3012626"/>
            <a:ext cx="8806772" cy="2500330"/>
            <a:chOff x="2987419" y="3012626"/>
            <a:chExt cx="8806772" cy="250033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165678DF-C6E8-4271-944F-D3A2AF440B8F}"/>
                </a:ext>
              </a:extLst>
            </p:cNvPr>
            <p:cNvGrpSpPr/>
            <p:nvPr/>
          </p:nvGrpSpPr>
          <p:grpSpPr>
            <a:xfrm>
              <a:off x="2987419" y="3012626"/>
              <a:ext cx="8806772" cy="1826534"/>
              <a:chOff x="3030606" y="3026819"/>
              <a:chExt cx="8806772" cy="1826534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5D233BC2-FBE6-42A5-AB55-602BBB39EFF2}"/>
                  </a:ext>
                </a:extLst>
              </p:cNvPr>
              <p:cNvGrpSpPr/>
              <p:nvPr/>
            </p:nvGrpSpPr>
            <p:grpSpPr>
              <a:xfrm>
                <a:off x="3030606" y="3026819"/>
                <a:ext cx="8806772" cy="1754326"/>
                <a:chOff x="3030606" y="3026819"/>
                <a:chExt cx="8806772" cy="1754326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446F289B-1603-41AB-A44A-9C748D0CC602}"/>
                    </a:ext>
                  </a:extLst>
                </p:cNvPr>
                <p:cNvSpPr txBox="1"/>
                <p:nvPr/>
              </p:nvSpPr>
              <p:spPr>
                <a:xfrm>
                  <a:off x="3030606" y="3026819"/>
                  <a:ext cx="8806772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3600" b="1" dirty="0">
                      <a:solidFill>
                        <a:srgbClr val="0070C0"/>
                      </a:solidFill>
                    </a:rPr>
                    <a:t>ともなって変わる</a:t>
                  </a:r>
                  <a:r>
                    <a:rPr lang="en-US" altLang="ja-JP" sz="3600" b="1" dirty="0">
                      <a:solidFill>
                        <a:srgbClr val="0070C0"/>
                      </a:solidFill>
                    </a:rPr>
                    <a:t>2</a:t>
                  </a:r>
                  <a:r>
                    <a:rPr lang="ja-JP" altLang="en-US" sz="3600" b="1" dirty="0">
                      <a:solidFill>
                        <a:srgbClr val="0070C0"/>
                      </a:solidFill>
                    </a:rPr>
                    <a:t>つの量Ｘ，Ｙがあって</a:t>
                  </a:r>
                  <a:endParaRPr lang="en-US" altLang="ja-JP" sz="3600" b="1" dirty="0">
                    <a:solidFill>
                      <a:srgbClr val="0070C0"/>
                    </a:solidFill>
                  </a:endParaRPr>
                </a:p>
                <a:p>
                  <a:r>
                    <a:rPr lang="ja-JP" altLang="en-US" sz="3600" b="1" dirty="0">
                      <a:solidFill>
                        <a:srgbClr val="0070C0"/>
                      </a:solidFill>
                    </a:rPr>
                    <a:t>Ｘの値が</a:t>
                  </a:r>
                  <a:r>
                    <a:rPr lang="en-US" altLang="ja-JP" sz="3600" b="1" dirty="0">
                      <a:solidFill>
                        <a:srgbClr val="0070C0"/>
                      </a:solidFill>
                    </a:rPr>
                    <a:t>2</a:t>
                  </a:r>
                  <a:r>
                    <a:rPr lang="ja-JP" altLang="en-US" sz="3600" b="1" dirty="0">
                      <a:solidFill>
                        <a:srgbClr val="0070C0"/>
                      </a:solidFill>
                    </a:rPr>
                    <a:t>倍，</a:t>
                  </a:r>
                  <a:r>
                    <a:rPr lang="en-US" altLang="ja-JP" sz="3600" b="1" dirty="0">
                      <a:solidFill>
                        <a:srgbClr val="0070C0"/>
                      </a:solidFill>
                    </a:rPr>
                    <a:t>3</a:t>
                  </a:r>
                  <a:r>
                    <a:rPr lang="ja-JP" altLang="en-US" sz="3600" b="1" dirty="0">
                      <a:solidFill>
                        <a:srgbClr val="0070C0"/>
                      </a:solidFill>
                    </a:rPr>
                    <a:t>倍，</a:t>
                  </a:r>
                  <a:r>
                    <a:rPr lang="en-US" altLang="ja-JP" sz="3600" b="1" dirty="0">
                      <a:solidFill>
                        <a:srgbClr val="0070C0"/>
                      </a:solidFill>
                    </a:rPr>
                    <a:t>……</a:t>
                  </a:r>
                  <a:r>
                    <a:rPr lang="ja-JP" altLang="en-US" sz="3600" b="1" dirty="0">
                      <a:solidFill>
                        <a:srgbClr val="0070C0"/>
                      </a:solidFill>
                    </a:rPr>
                    <a:t>になると，</a:t>
                  </a:r>
                  <a:endParaRPr lang="en-US" altLang="ja-JP" sz="3600" b="1" dirty="0">
                    <a:solidFill>
                      <a:srgbClr val="0070C0"/>
                    </a:solidFill>
                  </a:endParaRPr>
                </a:p>
                <a:p>
                  <a:r>
                    <a:rPr lang="ja-JP" altLang="en-US" sz="3600" b="1" dirty="0">
                      <a:solidFill>
                        <a:srgbClr val="0070C0"/>
                      </a:solidFill>
                    </a:rPr>
                    <a:t>Ｙの値が　　</a:t>
                  </a:r>
                  <a:r>
                    <a:rPr lang="ja-JP" altLang="en-US" sz="3600" b="1" dirty="0">
                      <a:solidFill>
                        <a:srgbClr val="FF0000"/>
                      </a:solidFill>
                    </a:rPr>
                    <a:t>倍</a:t>
                  </a:r>
                  <a:r>
                    <a:rPr lang="ja-JP" altLang="en-US" sz="3600" b="1" dirty="0">
                      <a:solidFill>
                        <a:srgbClr val="0070C0"/>
                      </a:solidFill>
                    </a:rPr>
                    <a:t>，　</a:t>
                  </a:r>
                  <a:r>
                    <a:rPr lang="ja-JP" altLang="en-US" sz="3600" b="1" dirty="0">
                      <a:solidFill>
                        <a:srgbClr val="FF0000"/>
                      </a:solidFill>
                    </a:rPr>
                    <a:t>倍</a:t>
                  </a:r>
                  <a:r>
                    <a:rPr lang="ja-JP" altLang="en-US" sz="3600" b="1" dirty="0">
                      <a:solidFill>
                        <a:srgbClr val="0070C0"/>
                      </a:solidFill>
                    </a:rPr>
                    <a:t>，</a:t>
                  </a:r>
                  <a:r>
                    <a:rPr lang="en-US" altLang="ja-JP" sz="3600" b="1" dirty="0">
                      <a:solidFill>
                        <a:srgbClr val="0070C0"/>
                      </a:solidFill>
                    </a:rPr>
                    <a:t>……</a:t>
                  </a:r>
                  <a:r>
                    <a:rPr lang="ja-JP" altLang="en-US" sz="3600" b="1" dirty="0">
                      <a:solidFill>
                        <a:srgbClr val="0070C0"/>
                      </a:solidFill>
                    </a:rPr>
                    <a:t>になるとき，</a:t>
                  </a:r>
                  <a:endParaRPr lang="en-US" altLang="ja-JP" sz="3600" b="1" dirty="0">
                    <a:solidFill>
                      <a:srgbClr val="0070C0"/>
                    </a:solidFill>
                  </a:endParaRPr>
                </a:p>
              </p:txBody>
            </p:sp>
            <p:pic>
              <p:nvPicPr>
                <p:cNvPr id="19" name="図 18">
                  <a:extLst>
                    <a:ext uri="{FF2B5EF4-FFF2-40B4-BE49-F238E27FC236}">
                      <a16:creationId xmlns:a16="http://schemas.microsoft.com/office/drawing/2014/main" id="{2333CE8C-A57F-4060-8E97-DC6B3C1FB0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98837" y="3125724"/>
                  <a:ext cx="332415" cy="521995"/>
                </a:xfrm>
                <a:prstGeom prst="rect">
                  <a:avLst/>
                </a:prstGeom>
              </p:spPr>
            </p:pic>
            <p:pic>
              <p:nvPicPr>
                <p:cNvPr id="20" name="図 19">
                  <a:extLst>
                    <a:ext uri="{FF2B5EF4-FFF2-40B4-BE49-F238E27FC236}">
                      <a16:creationId xmlns:a16="http://schemas.microsoft.com/office/drawing/2014/main" id="{41FCDB73-3CD6-49E0-96B6-6A30EC8F4D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38866" y="3125724"/>
                  <a:ext cx="466652" cy="401675"/>
                </a:xfrm>
                <a:prstGeom prst="rect">
                  <a:avLst/>
                </a:prstGeom>
              </p:spPr>
            </p:pic>
            <p:pic>
              <p:nvPicPr>
                <p:cNvPr id="21" name="図 20">
                  <a:extLst>
                    <a:ext uri="{FF2B5EF4-FFF2-40B4-BE49-F238E27FC236}">
                      <a16:creationId xmlns:a16="http://schemas.microsoft.com/office/drawing/2014/main" id="{36C3C478-6C24-4D5D-95AC-291746AACA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7509" y="4194900"/>
                  <a:ext cx="332415" cy="521995"/>
                </a:xfrm>
                <a:prstGeom prst="rect">
                  <a:avLst/>
                </a:prstGeom>
              </p:spPr>
            </p:pic>
            <p:pic>
              <p:nvPicPr>
                <p:cNvPr id="22" name="図 21">
                  <a:extLst>
                    <a:ext uri="{FF2B5EF4-FFF2-40B4-BE49-F238E27FC236}">
                      <a16:creationId xmlns:a16="http://schemas.microsoft.com/office/drawing/2014/main" id="{4396C1DB-8A91-48A6-A775-CB32D126F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0391" y="3693062"/>
                  <a:ext cx="466652" cy="401675"/>
                </a:xfrm>
                <a:prstGeom prst="rect">
                  <a:avLst/>
                </a:prstGeom>
              </p:spPr>
            </p:pic>
          </p:grpSp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2599A465-2677-4D64-8386-B22A77BD9DC2}"/>
                  </a:ext>
                </a:extLst>
              </p:cNvPr>
              <p:cNvSpPr/>
              <p:nvPr/>
            </p:nvSpPr>
            <p:spPr>
              <a:xfrm>
                <a:off x="6490035" y="3965331"/>
                <a:ext cx="727641" cy="888022"/>
              </a:xfrm>
              <a:prstGeom prst="roundRect">
                <a:avLst/>
              </a:prstGeom>
              <a:noFill/>
              <a:ln w="571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DEFA1E4E-1F2B-4FEC-A881-B81325E23116}"/>
                  </a:ext>
                </a:extLst>
              </p:cNvPr>
              <p:cNvSpPr/>
              <p:nvPr/>
            </p:nvSpPr>
            <p:spPr>
              <a:xfrm>
                <a:off x="5092868" y="3997018"/>
                <a:ext cx="727641" cy="856335"/>
              </a:xfrm>
              <a:prstGeom prst="roundRect">
                <a:avLst/>
              </a:prstGeom>
              <a:noFill/>
              <a:ln w="571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472BF991-9AD1-4406-A7E3-B3AB0D6BA682}"/>
                </a:ext>
              </a:extLst>
            </p:cNvPr>
            <p:cNvGrpSpPr/>
            <p:nvPr/>
          </p:nvGrpSpPr>
          <p:grpSpPr>
            <a:xfrm>
              <a:off x="3238685" y="4866625"/>
              <a:ext cx="7195827" cy="646331"/>
              <a:chOff x="2776453" y="3336175"/>
              <a:chExt cx="7195827" cy="646331"/>
            </a:xfrm>
          </p:grpSpPr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C895E42-E74B-44BF-AF62-8196B423C39F}"/>
                  </a:ext>
                </a:extLst>
              </p:cNvPr>
              <p:cNvSpPr txBox="1"/>
              <p:nvPr/>
            </p:nvSpPr>
            <p:spPr>
              <a:xfrm>
                <a:off x="3116262" y="3336175"/>
                <a:ext cx="68560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b="1" dirty="0">
                    <a:solidFill>
                      <a:srgbClr val="0070C0"/>
                    </a:solidFill>
                  </a:rPr>
                  <a:t>は　に反比例するといいます。</a:t>
                </a:r>
                <a:endParaRPr kumimoji="1" lang="ja-JP" altLang="en-US" sz="36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89117FEC-E7BC-4F2B-B64A-B520DACB6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6453" y="3435228"/>
                <a:ext cx="332415" cy="521995"/>
              </a:xfrm>
              <a:prstGeom prst="rect">
                <a:avLst/>
              </a:prstGeom>
            </p:spPr>
          </p:pic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81611A28-44B7-49DB-BD25-FAD7D1926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7140" y="3448375"/>
                <a:ext cx="466652" cy="4016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74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27BE3E-C412-4774-B015-FC79186FBFF4}"/>
              </a:ext>
            </a:extLst>
          </p:cNvPr>
          <p:cNvSpPr txBox="1"/>
          <p:nvPr/>
        </p:nvSpPr>
        <p:spPr>
          <a:xfrm>
            <a:off x="548243" y="2967335"/>
            <a:ext cx="229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</a:rPr>
              <a:t>反比例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685917-0040-43B6-80FC-B32184850BD1}"/>
              </a:ext>
            </a:extLst>
          </p:cNvPr>
          <p:cNvSpPr txBox="1"/>
          <p:nvPr/>
        </p:nvSpPr>
        <p:spPr>
          <a:xfrm>
            <a:off x="263146" y="3737816"/>
            <a:ext cx="1431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逆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)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2E6CEF-9A56-40B9-BCC4-AAE7C83273C5}"/>
              </a:ext>
            </a:extLst>
          </p:cNvPr>
          <p:cNvSpPr txBox="1"/>
          <p:nvPr/>
        </p:nvSpPr>
        <p:spPr>
          <a:xfrm>
            <a:off x="410307" y="153098"/>
            <a:ext cx="1679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00B050"/>
                </a:solidFill>
              </a:rPr>
              <a:t>比例</a:t>
            </a:r>
            <a:endParaRPr kumimoji="1" lang="ja-JP" altLang="en-US" sz="5400" dirty="0">
              <a:solidFill>
                <a:srgbClr val="00B050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CA57EF4-3EBD-4F78-A387-CAA4D4E7AFD4}"/>
              </a:ext>
            </a:extLst>
          </p:cNvPr>
          <p:cNvCxnSpPr>
            <a:cxnSpLocks/>
          </p:cNvCxnSpPr>
          <p:nvPr/>
        </p:nvCxnSpPr>
        <p:spPr>
          <a:xfrm>
            <a:off x="6031523" y="1274885"/>
            <a:ext cx="0" cy="2294792"/>
          </a:xfrm>
          <a:prstGeom prst="straightConnector1">
            <a:avLst/>
          </a:prstGeom>
          <a:ln w="762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3D7F30-DFEE-442B-B710-771E94D91F27}"/>
              </a:ext>
            </a:extLst>
          </p:cNvPr>
          <p:cNvSpPr txBox="1"/>
          <p:nvPr/>
        </p:nvSpPr>
        <p:spPr>
          <a:xfrm>
            <a:off x="5673872" y="3585626"/>
            <a:ext cx="99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積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4719CDD-E678-4D7A-98DE-03A8818747E9}"/>
              </a:ext>
            </a:extLst>
          </p:cNvPr>
          <p:cNvGrpSpPr/>
          <p:nvPr/>
        </p:nvGrpSpPr>
        <p:grpSpPr>
          <a:xfrm>
            <a:off x="2974921" y="153098"/>
            <a:ext cx="8806772" cy="1754326"/>
            <a:chOff x="2974921" y="153098"/>
            <a:chExt cx="8806772" cy="175432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DFC8B9F-CB6E-48C6-B399-F620D55787C7}"/>
                </a:ext>
              </a:extLst>
            </p:cNvPr>
            <p:cNvSpPr txBox="1"/>
            <p:nvPr/>
          </p:nvSpPr>
          <p:spPr>
            <a:xfrm>
              <a:off x="2974921" y="153098"/>
              <a:ext cx="88067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rgbClr val="0070C0"/>
                  </a:solidFill>
                </a:rPr>
                <a:t>比例する</a:t>
              </a:r>
              <a:r>
                <a:rPr lang="en-US" altLang="ja-JP" sz="3600" b="1" dirty="0">
                  <a:solidFill>
                    <a:srgbClr val="0070C0"/>
                  </a:solidFill>
                </a:rPr>
                <a:t>2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つの量Ｘ，Ｙでは，</a:t>
              </a:r>
              <a:endParaRPr lang="en-US" altLang="ja-JP" sz="3600" b="1" dirty="0">
                <a:solidFill>
                  <a:srgbClr val="0070C0"/>
                </a:solidFill>
              </a:endParaRPr>
            </a:p>
            <a:p>
              <a:r>
                <a:rPr lang="ja-JP" altLang="en-US" sz="3600" b="1" dirty="0">
                  <a:solidFill>
                    <a:srgbClr val="0070C0"/>
                  </a:solidFill>
                </a:rPr>
                <a:t>対応する値の</a:t>
              </a:r>
              <a:r>
                <a:rPr lang="ja-JP" altLang="en-US" sz="3600" b="1" dirty="0">
                  <a:solidFill>
                    <a:srgbClr val="FF0000"/>
                  </a:solidFill>
                </a:rPr>
                <a:t>商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が決まった数になります。</a:t>
              </a:r>
              <a:endParaRPr lang="en-US" altLang="ja-JP" sz="3600" b="1" dirty="0">
                <a:solidFill>
                  <a:srgbClr val="0070C0"/>
                </a:solidFill>
              </a:endParaRPr>
            </a:p>
            <a:p>
              <a:r>
                <a:rPr kumimoji="1" lang="ja-JP" altLang="en-US" sz="3600" b="1" dirty="0">
                  <a:solidFill>
                    <a:srgbClr val="0070C0"/>
                  </a:solidFill>
                </a:rPr>
                <a:t>Ｙ</a:t>
              </a:r>
              <a:r>
                <a:rPr kumimoji="1" lang="en-US" altLang="ja-JP" sz="3600" b="1" dirty="0">
                  <a:solidFill>
                    <a:srgbClr val="0070C0"/>
                  </a:solidFill>
                </a:rPr>
                <a:t>÷</a:t>
              </a:r>
              <a:r>
                <a:rPr kumimoji="1" lang="ja-JP" altLang="en-US" sz="3600" b="1" dirty="0">
                  <a:solidFill>
                    <a:srgbClr val="0070C0"/>
                  </a:solidFill>
                </a:rPr>
                <a:t>Ｘ＝きまった数</a:t>
              </a:r>
              <a:endParaRPr kumimoji="1" lang="ja-JP" altLang="en-US" sz="3600" dirty="0">
                <a:solidFill>
                  <a:srgbClr val="0070C0"/>
                </a:solidFill>
              </a:endParaRP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FDE8F76-18D8-4321-B696-30F2D893A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511" y="1357429"/>
              <a:ext cx="332415" cy="521995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63A14211-7D75-4CA5-A3FF-3D5900CAC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315" y="1357429"/>
              <a:ext cx="466652" cy="401675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76D78EF5-D015-48DE-8234-C30A938D3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1972" y="219812"/>
              <a:ext cx="332415" cy="521995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21916D9A-CBAE-45DB-B6AD-57C63427E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001" y="219812"/>
              <a:ext cx="466652" cy="401675"/>
            </a:xfrm>
            <a:prstGeom prst="rect">
              <a:avLst/>
            </a:prstGeom>
          </p:spPr>
        </p:pic>
      </p:grp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37317F6-B924-421B-90AD-DA943917AD34}"/>
              </a:ext>
            </a:extLst>
          </p:cNvPr>
          <p:cNvCxnSpPr>
            <a:cxnSpLocks/>
          </p:cNvCxnSpPr>
          <p:nvPr/>
        </p:nvCxnSpPr>
        <p:spPr>
          <a:xfrm>
            <a:off x="3757246" y="1759104"/>
            <a:ext cx="0" cy="2473039"/>
          </a:xfrm>
          <a:prstGeom prst="straightConnector1">
            <a:avLst/>
          </a:prstGeom>
          <a:ln w="762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94DD79F-32F9-4AAD-82FC-06B35DCDA0EE}"/>
              </a:ext>
            </a:extLst>
          </p:cNvPr>
          <p:cNvGrpSpPr/>
          <p:nvPr/>
        </p:nvGrpSpPr>
        <p:grpSpPr>
          <a:xfrm>
            <a:off x="2836985" y="3075576"/>
            <a:ext cx="8806772" cy="1910504"/>
            <a:chOff x="2836985" y="3075576"/>
            <a:chExt cx="8806772" cy="1910504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559C9DFC-4EEE-4CE4-8CF0-71A92FF082C0}"/>
                </a:ext>
              </a:extLst>
            </p:cNvPr>
            <p:cNvGrpSpPr/>
            <p:nvPr/>
          </p:nvGrpSpPr>
          <p:grpSpPr>
            <a:xfrm>
              <a:off x="2836985" y="3075576"/>
              <a:ext cx="8806772" cy="1910504"/>
              <a:chOff x="2836985" y="3075576"/>
              <a:chExt cx="8806772" cy="1910504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3EA004DA-B970-470D-AA5C-016A980D53CC}"/>
                  </a:ext>
                </a:extLst>
              </p:cNvPr>
              <p:cNvGrpSpPr/>
              <p:nvPr/>
            </p:nvGrpSpPr>
            <p:grpSpPr>
              <a:xfrm>
                <a:off x="2836985" y="3075576"/>
                <a:ext cx="8806772" cy="1781709"/>
                <a:chOff x="2836985" y="3075576"/>
                <a:chExt cx="8806772" cy="1781709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446F289B-1603-41AB-A44A-9C748D0CC602}"/>
                    </a:ext>
                  </a:extLst>
                </p:cNvPr>
                <p:cNvSpPr txBox="1"/>
                <p:nvPr/>
              </p:nvSpPr>
              <p:spPr>
                <a:xfrm>
                  <a:off x="2836985" y="3075576"/>
                  <a:ext cx="8806772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600" b="1" dirty="0">
                      <a:solidFill>
                        <a:srgbClr val="0070C0"/>
                      </a:solidFill>
                    </a:rPr>
                    <a:t>反比例する</a:t>
                  </a:r>
                  <a:r>
                    <a:rPr kumimoji="1" lang="en-US" altLang="ja-JP" sz="3600" b="1" dirty="0">
                      <a:solidFill>
                        <a:srgbClr val="0070C0"/>
                      </a:solidFill>
                    </a:rPr>
                    <a:t>2</a:t>
                  </a:r>
                  <a:r>
                    <a:rPr kumimoji="1" lang="ja-JP" altLang="en-US" sz="3600" b="1" dirty="0">
                      <a:solidFill>
                        <a:srgbClr val="0070C0"/>
                      </a:solidFill>
                    </a:rPr>
                    <a:t>つの量Ｘ，Ｙでは，</a:t>
                  </a:r>
                  <a:endParaRPr kumimoji="1" lang="en-US" altLang="ja-JP" sz="3600" b="1" dirty="0">
                    <a:solidFill>
                      <a:srgbClr val="0070C0"/>
                    </a:solidFill>
                  </a:endParaRPr>
                </a:p>
                <a:p>
                  <a:r>
                    <a:rPr kumimoji="1" lang="ja-JP" altLang="en-US" sz="3600" b="1" dirty="0">
                      <a:solidFill>
                        <a:srgbClr val="0070C0"/>
                      </a:solidFill>
                    </a:rPr>
                    <a:t>対応する値の 　 がきまった数になります。</a:t>
                  </a:r>
                  <a:endParaRPr kumimoji="1" lang="en-US" altLang="ja-JP" sz="3600" b="1" dirty="0">
                    <a:solidFill>
                      <a:srgbClr val="0070C0"/>
                    </a:solidFill>
                  </a:endParaRPr>
                </a:p>
                <a:p>
                  <a:endParaRPr kumimoji="1" lang="ja-JP" altLang="en-US" sz="3600" b="1" dirty="0">
                    <a:solidFill>
                      <a:srgbClr val="0070C0"/>
                    </a:solidFill>
                  </a:endParaRPr>
                </a:p>
              </p:txBody>
            </p:sp>
            <p:pic>
              <p:nvPicPr>
                <p:cNvPr id="15" name="図 14">
                  <a:extLst>
                    <a:ext uri="{FF2B5EF4-FFF2-40B4-BE49-F238E27FC236}">
                      <a16:creationId xmlns:a16="http://schemas.microsoft.com/office/drawing/2014/main" id="{F30BBFC1-82A1-4A64-ADF4-2C145DD5D7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4387" y="3168002"/>
                  <a:ext cx="332415" cy="521995"/>
                </a:xfrm>
                <a:prstGeom prst="rect">
                  <a:avLst/>
                </a:prstGeom>
              </p:spPr>
            </p:pic>
            <p:pic>
              <p:nvPicPr>
                <p:cNvPr id="17" name="図 16">
                  <a:extLst>
                    <a:ext uri="{FF2B5EF4-FFF2-40B4-BE49-F238E27FC236}">
                      <a16:creationId xmlns:a16="http://schemas.microsoft.com/office/drawing/2014/main" id="{E64E3638-6EA9-4093-81E9-BAE40BF11B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4416" y="3168002"/>
                  <a:ext cx="466652" cy="401675"/>
                </a:xfrm>
                <a:prstGeom prst="rect">
                  <a:avLst/>
                </a:prstGeom>
              </p:spPr>
            </p:pic>
            <p:pic>
              <p:nvPicPr>
                <p:cNvPr id="22" name="図 21">
                  <a:extLst>
                    <a:ext uri="{FF2B5EF4-FFF2-40B4-BE49-F238E27FC236}">
                      <a16:creationId xmlns:a16="http://schemas.microsoft.com/office/drawing/2014/main" id="{3D5C6671-1131-4F7E-9C6F-11D8C8D9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1922" y="4335290"/>
                  <a:ext cx="332415" cy="521995"/>
                </a:xfrm>
                <a:prstGeom prst="rect">
                  <a:avLst/>
                </a:prstGeom>
              </p:spPr>
            </p:pic>
            <p:pic>
              <p:nvPicPr>
                <p:cNvPr id="23" name="図 22">
                  <a:extLst>
                    <a:ext uri="{FF2B5EF4-FFF2-40B4-BE49-F238E27FC236}">
                      <a16:creationId xmlns:a16="http://schemas.microsoft.com/office/drawing/2014/main" id="{CD791B55-1F18-477C-A105-F8E0BB9C10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672" y="4389119"/>
                  <a:ext cx="466652" cy="401675"/>
                </a:xfrm>
                <a:prstGeom prst="rect">
                  <a:avLst/>
                </a:prstGeom>
              </p:spPr>
            </p:pic>
          </p:grp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C182DB1-65B0-432D-AA73-F73A4ED79889}"/>
                  </a:ext>
                </a:extLst>
              </p:cNvPr>
              <p:cNvSpPr txBox="1"/>
              <p:nvPr/>
            </p:nvSpPr>
            <p:spPr>
              <a:xfrm>
                <a:off x="4705268" y="4339749"/>
                <a:ext cx="31185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>
                    <a:solidFill>
                      <a:srgbClr val="0070C0"/>
                    </a:solidFill>
                  </a:rPr>
                  <a:t>＝きまった数</a:t>
                </a:r>
                <a:endParaRPr kumimoji="1" lang="ja-JP" altLang="en-US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A19FAE67-5FC3-4D99-A92E-AD0B3B7B408F}"/>
                  </a:ext>
                </a:extLst>
              </p:cNvPr>
              <p:cNvSpPr/>
              <p:nvPr/>
            </p:nvSpPr>
            <p:spPr>
              <a:xfrm>
                <a:off x="5667702" y="3613439"/>
                <a:ext cx="727641" cy="618704"/>
              </a:xfrm>
              <a:prstGeom prst="roundRect">
                <a:avLst/>
              </a:prstGeom>
              <a:noFill/>
              <a:ln w="571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FBC5D603-F9F4-4AE7-9E54-D26432DD51B5}"/>
                </a:ext>
              </a:extLst>
            </p:cNvPr>
            <p:cNvSpPr/>
            <p:nvPr/>
          </p:nvSpPr>
          <p:spPr>
            <a:xfrm>
              <a:off x="3576735" y="4266493"/>
              <a:ext cx="727641" cy="618704"/>
            </a:xfrm>
            <a:prstGeom prst="round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    </a:t>
              </a:r>
              <a:endParaRPr kumimoji="1" lang="ja-JP" altLang="en-US" dirty="0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1EBCAEF-3929-4722-99AC-7B9EB732FB1F}"/>
              </a:ext>
            </a:extLst>
          </p:cNvPr>
          <p:cNvSpPr txBox="1"/>
          <p:nvPr/>
        </p:nvSpPr>
        <p:spPr>
          <a:xfrm>
            <a:off x="3504324" y="4128291"/>
            <a:ext cx="78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×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1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27BE3E-C412-4774-B015-FC79186FBFF4}"/>
              </a:ext>
            </a:extLst>
          </p:cNvPr>
          <p:cNvSpPr txBox="1"/>
          <p:nvPr/>
        </p:nvSpPr>
        <p:spPr>
          <a:xfrm>
            <a:off x="548243" y="2967335"/>
            <a:ext cx="229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</a:rPr>
              <a:t>反比例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685917-0040-43B6-80FC-B32184850BD1}"/>
              </a:ext>
            </a:extLst>
          </p:cNvPr>
          <p:cNvSpPr txBox="1"/>
          <p:nvPr/>
        </p:nvSpPr>
        <p:spPr>
          <a:xfrm>
            <a:off x="263146" y="3737816"/>
            <a:ext cx="1431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逆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)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2E6CEF-9A56-40B9-BCC4-AAE7C83273C5}"/>
              </a:ext>
            </a:extLst>
          </p:cNvPr>
          <p:cNvSpPr txBox="1"/>
          <p:nvPr/>
        </p:nvSpPr>
        <p:spPr>
          <a:xfrm>
            <a:off x="410307" y="153098"/>
            <a:ext cx="1679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00B050"/>
                </a:solidFill>
              </a:rPr>
              <a:t>比例</a:t>
            </a:r>
            <a:endParaRPr kumimoji="1" lang="ja-JP" altLang="en-US" sz="5400" dirty="0">
              <a:solidFill>
                <a:srgbClr val="00B050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CA57EF4-3EBD-4F78-A387-CAA4D4E7AFD4}"/>
              </a:ext>
            </a:extLst>
          </p:cNvPr>
          <p:cNvCxnSpPr>
            <a:cxnSpLocks/>
          </p:cNvCxnSpPr>
          <p:nvPr/>
        </p:nvCxnSpPr>
        <p:spPr>
          <a:xfrm>
            <a:off x="7042638" y="1732250"/>
            <a:ext cx="0" cy="2470169"/>
          </a:xfrm>
          <a:prstGeom prst="straightConnector1">
            <a:avLst/>
          </a:prstGeom>
          <a:ln w="762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40F101-B10E-48D2-AB77-5B957620F916}"/>
              </a:ext>
            </a:extLst>
          </p:cNvPr>
          <p:cNvGrpSpPr/>
          <p:nvPr/>
        </p:nvGrpSpPr>
        <p:grpSpPr>
          <a:xfrm>
            <a:off x="2974921" y="153098"/>
            <a:ext cx="8806772" cy="1877437"/>
            <a:chOff x="2974921" y="153098"/>
            <a:chExt cx="8806772" cy="187743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DFC8B9F-CB6E-48C6-B399-F620D55787C7}"/>
                </a:ext>
              </a:extLst>
            </p:cNvPr>
            <p:cNvSpPr txBox="1"/>
            <p:nvPr/>
          </p:nvSpPr>
          <p:spPr>
            <a:xfrm>
              <a:off x="2974921" y="153098"/>
              <a:ext cx="8806772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rgbClr val="0070C0"/>
                  </a:solidFill>
                </a:rPr>
                <a:t>比例する　，　の関係は，次のような</a:t>
              </a:r>
              <a:endParaRPr lang="en-US" altLang="ja-JP" sz="3600" b="1" dirty="0">
                <a:solidFill>
                  <a:srgbClr val="0070C0"/>
                </a:solidFill>
              </a:endParaRPr>
            </a:p>
            <a:p>
              <a:r>
                <a:rPr kumimoji="1" lang="ja-JP" altLang="en-US" sz="3600" b="1" dirty="0">
                  <a:solidFill>
                    <a:srgbClr val="0070C0"/>
                  </a:solidFill>
                </a:rPr>
                <a:t>式に表すことができます。</a:t>
              </a:r>
              <a:endParaRPr kumimoji="1" lang="en-US" altLang="ja-JP" sz="3600" b="1" dirty="0">
                <a:solidFill>
                  <a:srgbClr val="0070C0"/>
                </a:solidFill>
              </a:endParaRPr>
            </a:p>
            <a:p>
              <a:r>
                <a:rPr lang="ja-JP" altLang="en-US" sz="3600" b="1" dirty="0">
                  <a:solidFill>
                    <a:srgbClr val="0070C0"/>
                  </a:solidFill>
                </a:rPr>
                <a:t>　Ｙ＝きまった数</a:t>
              </a:r>
              <a:r>
                <a:rPr lang="en-US" altLang="ja-JP" sz="4400" b="1" dirty="0">
                  <a:solidFill>
                    <a:srgbClr val="FF0000"/>
                  </a:solidFill>
                </a:rPr>
                <a:t>×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Ｘ</a:t>
              </a:r>
              <a:endParaRPr kumimoji="1" lang="ja-JP" altLang="en-US" sz="3600" dirty="0">
                <a:solidFill>
                  <a:srgbClr val="0070C0"/>
                </a:solidFill>
              </a:endParaRP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A164F27-6F62-4E22-B0E7-5CE14B7E6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037" y="1385429"/>
              <a:ext cx="332415" cy="521995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3CE43EA-F0E9-49E8-BBA5-9FB301ACF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140" y="1393220"/>
              <a:ext cx="466652" cy="401675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3C6A4A6-9B65-4FDF-B663-B2D4955F3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585" y="207380"/>
              <a:ext cx="332415" cy="52199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306252B-8AD7-4AA8-8D7E-C6C1ED2F0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488" y="267541"/>
              <a:ext cx="466652" cy="401675"/>
            </a:xfrm>
            <a:prstGeom prst="rect">
              <a:avLst/>
            </a:prstGeom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084F075-247C-4F5A-AA9F-E17122F6BB3F}"/>
              </a:ext>
            </a:extLst>
          </p:cNvPr>
          <p:cNvGrpSpPr/>
          <p:nvPr/>
        </p:nvGrpSpPr>
        <p:grpSpPr>
          <a:xfrm>
            <a:off x="3030606" y="3045319"/>
            <a:ext cx="8806772" cy="1200329"/>
            <a:chOff x="3030606" y="3045319"/>
            <a:chExt cx="8806772" cy="120032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46F289B-1603-41AB-A44A-9C748D0CC602}"/>
                </a:ext>
              </a:extLst>
            </p:cNvPr>
            <p:cNvSpPr txBox="1"/>
            <p:nvPr/>
          </p:nvSpPr>
          <p:spPr>
            <a:xfrm>
              <a:off x="3030606" y="3045319"/>
              <a:ext cx="8806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0070C0"/>
                  </a:solidFill>
                </a:rPr>
                <a:t>反比例する　と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　</a:t>
              </a:r>
              <a:r>
                <a:rPr kumimoji="1" lang="ja-JP" altLang="en-US" sz="3600" b="1" dirty="0">
                  <a:solidFill>
                    <a:srgbClr val="0070C0"/>
                  </a:solidFill>
                </a:rPr>
                <a:t>の関係は，次のような式に表すことができます。</a:t>
              </a:r>
              <a:endParaRPr kumimoji="1" lang="en-US" altLang="ja-JP" sz="3600" b="1" dirty="0">
                <a:solidFill>
                  <a:srgbClr val="0070C0"/>
                </a:solidFill>
              </a:endParaRP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FE253BB-5B99-48B7-83D2-F033524B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722" y="3107390"/>
              <a:ext cx="332415" cy="52199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949B19FC-61FB-449E-B476-F21683509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578" y="3120745"/>
              <a:ext cx="466652" cy="401675"/>
            </a:xfrm>
            <a:prstGeom prst="rect">
              <a:avLst/>
            </a:prstGeom>
          </p:spPr>
        </p:pic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051A4C-11C4-4EA6-A3B1-D2301E182FB4}"/>
              </a:ext>
            </a:extLst>
          </p:cNvPr>
          <p:cNvSpPr txBox="1"/>
          <p:nvPr/>
        </p:nvSpPr>
        <p:spPr>
          <a:xfrm>
            <a:off x="6682557" y="4264490"/>
            <a:ext cx="78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÷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6404E0C-4BF9-4CB1-87A9-E906CB9EF48A}"/>
              </a:ext>
            </a:extLst>
          </p:cNvPr>
          <p:cNvGrpSpPr/>
          <p:nvPr/>
        </p:nvGrpSpPr>
        <p:grpSpPr>
          <a:xfrm>
            <a:off x="3491613" y="4285179"/>
            <a:ext cx="4669544" cy="791993"/>
            <a:chOff x="3491613" y="4285179"/>
            <a:chExt cx="4669544" cy="79199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ACD17E7-30B0-4CF3-B6E5-A9F13AA11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505" y="4430046"/>
              <a:ext cx="466652" cy="401675"/>
            </a:xfrm>
            <a:prstGeom prst="rect">
              <a:avLst/>
            </a:prstGeom>
          </p:spPr>
        </p:pic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504F2040-B7BD-48F1-88D6-370995080A14}"/>
                </a:ext>
              </a:extLst>
            </p:cNvPr>
            <p:cNvSpPr/>
            <p:nvPr/>
          </p:nvSpPr>
          <p:spPr>
            <a:xfrm>
              <a:off x="6740758" y="4285179"/>
              <a:ext cx="857950" cy="79199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52673611-E7BE-45E6-ACB3-39BD2F1CC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613" y="4400148"/>
              <a:ext cx="332415" cy="521995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2D92D11-0F2A-4089-86BE-AD157C5EEA35}"/>
                </a:ext>
              </a:extLst>
            </p:cNvPr>
            <p:cNvSpPr txBox="1"/>
            <p:nvPr/>
          </p:nvSpPr>
          <p:spPr>
            <a:xfrm>
              <a:off x="3755244" y="4307719"/>
              <a:ext cx="3005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rgbClr val="0070C0"/>
                  </a:solidFill>
                </a:rPr>
                <a:t>＝きまった数</a:t>
              </a:r>
              <a:endParaRPr kumimoji="1" lang="ja-JP" altLang="en-US" sz="36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6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B3E204-D883-4D8C-B178-6381F86C8A6C}"/>
              </a:ext>
            </a:extLst>
          </p:cNvPr>
          <p:cNvSpPr txBox="1"/>
          <p:nvPr/>
        </p:nvSpPr>
        <p:spPr>
          <a:xfrm>
            <a:off x="2039327" y="3575826"/>
            <a:ext cx="900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面積が</a:t>
            </a:r>
            <a:r>
              <a:rPr kumimoji="1" lang="en-US" altLang="ja-JP" sz="3600" b="1" dirty="0"/>
              <a:t>12</a:t>
            </a:r>
            <a:r>
              <a:rPr kumimoji="1" lang="ja-JP" altLang="en-US" sz="3600" b="1" dirty="0"/>
              <a:t>㎠の長方形の縦の長さと横の長さ</a:t>
            </a:r>
          </a:p>
        </p:txBody>
      </p:sp>
      <p:graphicFrame>
        <p:nvGraphicFramePr>
          <p:cNvPr id="23" name="表 6">
            <a:extLst>
              <a:ext uri="{FF2B5EF4-FFF2-40B4-BE49-F238E27FC236}">
                <a16:creationId xmlns:a16="http://schemas.microsoft.com/office/drawing/2014/main" id="{068B7927-277F-452A-9C52-5AEAF6FEC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251687"/>
              </p:ext>
            </p:extLst>
          </p:nvPr>
        </p:nvGraphicFramePr>
        <p:xfrm>
          <a:off x="343209" y="5001134"/>
          <a:ext cx="11044587" cy="1736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61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75425">
                  <a:extLst>
                    <a:ext uri="{9D8B030D-6E8A-4147-A177-3AD203B41FA5}">
                      <a16:colId xmlns:a16="http://schemas.microsoft.com/office/drawing/2014/main" val="3645680221"/>
                    </a:ext>
                  </a:extLst>
                </a:gridCol>
              </a:tblGrid>
              <a:tr h="868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縦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868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横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/>
                        <a:t>2.4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pic>
        <p:nvPicPr>
          <p:cNvPr id="37" name="図 36">
            <a:extLst>
              <a:ext uri="{FF2B5EF4-FFF2-40B4-BE49-F238E27FC236}">
                <a16:creationId xmlns:a16="http://schemas.microsoft.com/office/drawing/2014/main" id="{F458A129-EE54-4EE0-8D66-985ABAC1C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4" y="6118342"/>
            <a:ext cx="584300" cy="59710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8B71319-9C7E-4EBD-88B7-84F0D0A2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54" y="5059680"/>
            <a:ext cx="681964" cy="533694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A2EA137-0C2C-4CFA-82B8-FBE0239D0C30}"/>
              </a:ext>
            </a:extLst>
          </p:cNvPr>
          <p:cNvSpPr txBox="1"/>
          <p:nvPr/>
        </p:nvSpPr>
        <p:spPr>
          <a:xfrm>
            <a:off x="2466160" y="14779"/>
            <a:ext cx="785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底辺が</a:t>
            </a:r>
            <a:r>
              <a:rPr kumimoji="1" lang="en-US" altLang="ja-JP" sz="3600" b="1" dirty="0"/>
              <a:t>4</a:t>
            </a:r>
            <a:r>
              <a:rPr kumimoji="1" lang="ja-JP" altLang="en-US" sz="3600" b="1" dirty="0"/>
              <a:t>㎝の平行四辺形の高さと面積</a:t>
            </a:r>
            <a:endParaRPr kumimoji="1" lang="en-US" altLang="ja-JP" sz="3600" b="1" dirty="0"/>
          </a:p>
        </p:txBody>
      </p:sp>
      <p:graphicFrame>
        <p:nvGraphicFramePr>
          <p:cNvPr id="81" name="表 6">
            <a:extLst>
              <a:ext uri="{FF2B5EF4-FFF2-40B4-BE49-F238E27FC236}">
                <a16:creationId xmlns:a16="http://schemas.microsoft.com/office/drawing/2014/main" id="{E87F5F83-2862-4CFB-A9E5-396983E13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59292"/>
              </p:ext>
            </p:extLst>
          </p:nvPr>
        </p:nvGraphicFramePr>
        <p:xfrm>
          <a:off x="79709" y="1379547"/>
          <a:ext cx="11370017" cy="1561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7208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15329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329580">
                  <a:extLst>
                    <a:ext uri="{9D8B030D-6E8A-4147-A177-3AD203B41FA5}">
                      <a16:colId xmlns:a16="http://schemas.microsoft.com/office/drawing/2014/main" val="743125586"/>
                    </a:ext>
                  </a:extLst>
                </a:gridCol>
              </a:tblGrid>
              <a:tr h="816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高さ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744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面積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㎠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pic>
        <p:nvPicPr>
          <p:cNvPr id="92" name="図 91">
            <a:extLst>
              <a:ext uri="{FF2B5EF4-FFF2-40B4-BE49-F238E27FC236}">
                <a16:creationId xmlns:a16="http://schemas.microsoft.com/office/drawing/2014/main" id="{85DF374F-7AB3-40FA-BEF5-66C2FD23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63" y="2365159"/>
            <a:ext cx="584300" cy="597107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F00E94F9-6840-4C32-BAC1-DBCABEB29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31" y="1386182"/>
            <a:ext cx="681964" cy="533694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BC7B64D-17DC-4BD7-8813-7DD2A404688A}"/>
              </a:ext>
            </a:extLst>
          </p:cNvPr>
          <p:cNvSpPr txBox="1"/>
          <p:nvPr/>
        </p:nvSpPr>
        <p:spPr>
          <a:xfrm>
            <a:off x="1" y="400271"/>
            <a:ext cx="1719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B050"/>
                </a:solidFill>
              </a:rPr>
              <a:t>比例</a:t>
            </a:r>
            <a:endParaRPr kumimoji="1" lang="ja-JP" altLang="en-US" sz="4800" dirty="0">
              <a:solidFill>
                <a:srgbClr val="00B050"/>
              </a:solidFill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A62451F1-EF34-4203-982A-D4A765DFCBFE}"/>
              </a:ext>
            </a:extLst>
          </p:cNvPr>
          <p:cNvSpPr txBox="1"/>
          <p:nvPr/>
        </p:nvSpPr>
        <p:spPr>
          <a:xfrm>
            <a:off x="0" y="3360879"/>
            <a:ext cx="212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反比例</a:t>
            </a:r>
            <a:endParaRPr kumimoji="1" lang="ja-JP" altLang="en-US" sz="48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28D1D69-978C-45AA-A38B-9D0706A5417A}"/>
              </a:ext>
            </a:extLst>
          </p:cNvPr>
          <p:cNvGrpSpPr/>
          <p:nvPr/>
        </p:nvGrpSpPr>
        <p:grpSpPr>
          <a:xfrm>
            <a:off x="2121031" y="703817"/>
            <a:ext cx="2475029" cy="646497"/>
            <a:chOff x="2121031" y="703817"/>
            <a:chExt cx="2475029" cy="646497"/>
          </a:xfrm>
        </p:grpSpPr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B93A1B95-5311-497A-82AB-07CF7933B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031" y="703817"/>
              <a:ext cx="584300" cy="597107"/>
            </a:xfrm>
            <a:prstGeom prst="rect">
              <a:avLst/>
            </a:prstGeom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6E4B9975-8BAE-4A43-BED0-D0858C044B53}"/>
                </a:ext>
              </a:extLst>
            </p:cNvPr>
            <p:cNvSpPr txBox="1"/>
            <p:nvPr/>
          </p:nvSpPr>
          <p:spPr>
            <a:xfrm>
              <a:off x="2648740" y="703983"/>
              <a:ext cx="1947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/>
                <a:t>÷</a:t>
              </a:r>
              <a:r>
                <a:rPr kumimoji="1" lang="ja-JP" altLang="en-US" sz="3600" b="1" dirty="0"/>
                <a:t>　＝</a:t>
              </a:r>
              <a:r>
                <a:rPr kumimoji="1" lang="en-US" altLang="ja-JP" sz="3600" b="1" dirty="0"/>
                <a:t>4</a:t>
              </a:r>
            </a:p>
          </p:txBody>
        </p:sp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60558919-4DF8-4D96-97A0-34D08FA57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581" y="718215"/>
              <a:ext cx="681964" cy="533694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2F0F65E-6F15-4745-A0A1-B1A8E6618AC0}"/>
              </a:ext>
            </a:extLst>
          </p:cNvPr>
          <p:cNvGrpSpPr/>
          <p:nvPr/>
        </p:nvGrpSpPr>
        <p:grpSpPr>
          <a:xfrm>
            <a:off x="2121031" y="4277676"/>
            <a:ext cx="2745452" cy="653527"/>
            <a:chOff x="2334295" y="4261575"/>
            <a:chExt cx="2745452" cy="653527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AB8EE4F-8BCD-405F-AE9B-4D4CEE5FE3AA}"/>
                </a:ext>
              </a:extLst>
            </p:cNvPr>
            <p:cNvSpPr txBox="1"/>
            <p:nvPr/>
          </p:nvSpPr>
          <p:spPr>
            <a:xfrm>
              <a:off x="2877941" y="4268771"/>
              <a:ext cx="2201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/>
                <a:t>×</a:t>
              </a:r>
              <a:r>
                <a:rPr kumimoji="1" lang="ja-JP" altLang="en-US" sz="3600" b="1" dirty="0"/>
                <a:t>　＝</a:t>
              </a:r>
              <a:r>
                <a:rPr kumimoji="1" lang="en-US" altLang="ja-JP" sz="3600" b="1" dirty="0"/>
                <a:t>12</a:t>
              </a:r>
            </a:p>
          </p:txBody>
        </p:sp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5A26DB0C-81AF-4AA2-B583-A0452DF7D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295" y="4261575"/>
              <a:ext cx="659606" cy="516197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395F5C30-1E69-4765-8415-0C842CB5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712" y="4308189"/>
              <a:ext cx="584300" cy="597107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3CC94FD-9348-47EF-9966-9BD22974A649}"/>
              </a:ext>
            </a:extLst>
          </p:cNvPr>
          <p:cNvGrpSpPr/>
          <p:nvPr/>
        </p:nvGrpSpPr>
        <p:grpSpPr>
          <a:xfrm>
            <a:off x="5547029" y="716863"/>
            <a:ext cx="2475029" cy="646497"/>
            <a:chOff x="5019320" y="691126"/>
            <a:chExt cx="2475029" cy="646497"/>
          </a:xfrm>
        </p:grpSpPr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A1DF5D2-8371-438D-962D-8AEE5D259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20" y="691126"/>
              <a:ext cx="584300" cy="597107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668FD5A8-10A2-4DDD-9EB4-32934C8A3207}"/>
                </a:ext>
              </a:extLst>
            </p:cNvPr>
            <p:cNvSpPr txBox="1"/>
            <p:nvPr/>
          </p:nvSpPr>
          <p:spPr>
            <a:xfrm>
              <a:off x="5547029" y="691292"/>
              <a:ext cx="1947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＝</a:t>
              </a:r>
              <a:r>
                <a:rPr kumimoji="1" lang="en-US" altLang="ja-JP" sz="3600" b="1" dirty="0"/>
                <a:t>4×</a:t>
              </a:r>
            </a:p>
          </p:txBody>
        </p:sp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9480E549-A0FB-444E-827C-CDBE4D432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335" y="692417"/>
              <a:ext cx="681964" cy="533694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3F22609-D552-482B-BDE8-B4D987F3E577}"/>
              </a:ext>
            </a:extLst>
          </p:cNvPr>
          <p:cNvGrpSpPr/>
          <p:nvPr/>
        </p:nvGrpSpPr>
        <p:grpSpPr>
          <a:xfrm>
            <a:off x="5379979" y="4299284"/>
            <a:ext cx="2898288" cy="646331"/>
            <a:chOff x="6279274" y="4238271"/>
            <a:chExt cx="2898288" cy="646331"/>
          </a:xfrm>
        </p:grpSpPr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DC7DF28E-3049-4A54-AB51-53E7CC5D4B8B}"/>
                </a:ext>
              </a:extLst>
            </p:cNvPr>
            <p:cNvSpPr txBox="1"/>
            <p:nvPr/>
          </p:nvSpPr>
          <p:spPr>
            <a:xfrm>
              <a:off x="6290395" y="4238271"/>
              <a:ext cx="2887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　＝</a:t>
              </a:r>
              <a:r>
                <a:rPr kumimoji="1" lang="en-US" altLang="ja-JP" sz="3600" b="1" dirty="0"/>
                <a:t>12÷</a:t>
              </a:r>
            </a:p>
          </p:txBody>
        </p:sp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9235FDA6-9F99-4590-8A52-E5F83F1AB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497" y="4238271"/>
              <a:ext cx="659606" cy="516197"/>
            </a:xfrm>
            <a:prstGeom prst="rect">
              <a:avLst/>
            </a:prstGeom>
          </p:spPr>
        </p:pic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33B4DC2F-61EA-454F-A4F6-8EAFB56E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274" y="4270644"/>
              <a:ext cx="584300" cy="597107"/>
            </a:xfrm>
            <a:prstGeom prst="rect">
              <a:avLst/>
            </a:prstGeom>
          </p:spPr>
        </p:pic>
      </p:grp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780BAC88-38B1-476F-A8B0-7B218EDF8050}"/>
              </a:ext>
            </a:extLst>
          </p:cNvPr>
          <p:cNvCxnSpPr>
            <a:cxnSpLocks/>
          </p:cNvCxnSpPr>
          <p:nvPr/>
        </p:nvCxnSpPr>
        <p:spPr>
          <a:xfrm>
            <a:off x="2979247" y="1226111"/>
            <a:ext cx="0" cy="3082078"/>
          </a:xfrm>
          <a:prstGeom prst="straightConnector1">
            <a:avLst/>
          </a:prstGeom>
          <a:ln w="762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E38E4BA-4A3C-4252-8794-C7FC96D93E53}"/>
              </a:ext>
            </a:extLst>
          </p:cNvPr>
          <p:cNvCxnSpPr>
            <a:cxnSpLocks/>
          </p:cNvCxnSpPr>
          <p:nvPr/>
        </p:nvCxnSpPr>
        <p:spPr>
          <a:xfrm>
            <a:off x="7132147" y="1195598"/>
            <a:ext cx="0" cy="3082078"/>
          </a:xfrm>
          <a:prstGeom prst="straightConnector1">
            <a:avLst/>
          </a:prstGeom>
          <a:ln w="762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1A3C43F-0544-4FAC-BDA5-6AEFD68AAE9E}"/>
              </a:ext>
            </a:extLst>
          </p:cNvPr>
          <p:cNvSpPr txBox="1"/>
          <p:nvPr/>
        </p:nvSpPr>
        <p:spPr>
          <a:xfrm>
            <a:off x="3111193" y="389925"/>
            <a:ext cx="2358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B050"/>
                </a:solidFill>
              </a:rPr>
              <a:t>きまった数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4A993EA-2435-463C-96AF-C288D99D7010}"/>
              </a:ext>
            </a:extLst>
          </p:cNvPr>
          <p:cNvSpPr txBox="1"/>
          <p:nvPr/>
        </p:nvSpPr>
        <p:spPr>
          <a:xfrm>
            <a:off x="3032978" y="3898991"/>
            <a:ext cx="2358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B050"/>
                </a:solidFill>
              </a:rPr>
              <a:t>きまった数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0" grpId="0"/>
      <p:bldP spid="103" grpId="0"/>
      <p:bldP spid="104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620868-2DD3-4D6C-8D48-2E395DDBB23E}"/>
              </a:ext>
            </a:extLst>
          </p:cNvPr>
          <p:cNvSpPr txBox="1"/>
          <p:nvPr/>
        </p:nvSpPr>
        <p:spPr>
          <a:xfrm>
            <a:off x="2095810" y="1222015"/>
            <a:ext cx="292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00B050"/>
                </a:solidFill>
              </a:rPr>
              <a:t>比例</a:t>
            </a:r>
            <a:endParaRPr kumimoji="1" lang="ja-JP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3A0AA6-1FD9-4CA3-BB05-5DC31F57BD84}"/>
              </a:ext>
            </a:extLst>
          </p:cNvPr>
          <p:cNvSpPr txBox="1"/>
          <p:nvPr/>
        </p:nvSpPr>
        <p:spPr>
          <a:xfrm>
            <a:off x="6002248" y="1222015"/>
            <a:ext cx="3487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8809E5-962C-42F4-8A0A-1E393BD9D2DB}"/>
              </a:ext>
            </a:extLst>
          </p:cNvPr>
          <p:cNvSpPr txBox="1"/>
          <p:nvPr/>
        </p:nvSpPr>
        <p:spPr>
          <a:xfrm>
            <a:off x="3304345" y="2782725"/>
            <a:ext cx="5406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どちらでしょう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892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8822BAA-A055-4096-B7C6-2CF965AA1803}"/>
              </a:ext>
            </a:extLst>
          </p:cNvPr>
          <p:cNvSpPr txBox="1"/>
          <p:nvPr/>
        </p:nvSpPr>
        <p:spPr>
          <a:xfrm>
            <a:off x="836018" y="244389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518288" y="1494986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高さ</a:t>
            </a:r>
            <a:r>
              <a:rPr lang="en-US" altLang="ja-JP" sz="3200" dirty="0"/>
              <a:t>1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358CE06-83AA-4AA6-B670-98FC46BE177A}"/>
              </a:ext>
            </a:extLst>
          </p:cNvPr>
          <p:cNvSpPr txBox="1"/>
          <p:nvPr/>
        </p:nvSpPr>
        <p:spPr>
          <a:xfrm>
            <a:off x="38800" y="75832"/>
            <a:ext cx="812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底辺が</a:t>
            </a:r>
            <a:r>
              <a:rPr kumimoji="1" lang="en-US" altLang="ja-JP" sz="3600" b="1" dirty="0"/>
              <a:t>4</a:t>
            </a:r>
            <a:r>
              <a:rPr kumimoji="1" lang="ja-JP" altLang="en-US" sz="3600" b="1" dirty="0"/>
              <a:t>㎝の平行四辺形の高さと面積</a:t>
            </a:r>
            <a:endParaRPr kumimoji="1" lang="en-US" altLang="ja-JP" sz="3600" b="1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2883714" y="3065157"/>
            <a:ext cx="1967344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6090146" y="3065157"/>
            <a:ext cx="2075644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019640" y="3201980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4C4AD557-72E0-40BD-A98C-9CB87AA60A88}"/>
              </a:ext>
            </a:extLst>
          </p:cNvPr>
          <p:cNvSpPr/>
          <p:nvPr/>
        </p:nvSpPr>
        <p:spPr>
          <a:xfrm>
            <a:off x="619988" y="2083896"/>
            <a:ext cx="1440000" cy="360000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13C96C1E-47E4-4C78-8AE0-D299EDD53C95}"/>
              </a:ext>
            </a:extLst>
          </p:cNvPr>
          <p:cNvSpPr/>
          <p:nvPr/>
        </p:nvSpPr>
        <p:spPr>
          <a:xfrm>
            <a:off x="2768327" y="1723896"/>
            <a:ext cx="1512000" cy="720000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平行四辺形 20">
            <a:extLst>
              <a:ext uri="{FF2B5EF4-FFF2-40B4-BE49-F238E27FC236}">
                <a16:creationId xmlns:a16="http://schemas.microsoft.com/office/drawing/2014/main" id="{A5F7DC78-5847-42EA-A938-CC3E98EB11F6}"/>
              </a:ext>
            </a:extLst>
          </p:cNvPr>
          <p:cNvSpPr/>
          <p:nvPr/>
        </p:nvSpPr>
        <p:spPr>
          <a:xfrm>
            <a:off x="4916664" y="1363896"/>
            <a:ext cx="1630800" cy="1080000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613F45D5-F5C7-4928-AA8F-E62871D7FCDE}"/>
              </a:ext>
            </a:extLst>
          </p:cNvPr>
          <p:cNvSpPr/>
          <p:nvPr/>
        </p:nvSpPr>
        <p:spPr>
          <a:xfrm>
            <a:off x="7065004" y="1003896"/>
            <a:ext cx="1693835" cy="1440000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>
            <a:extLst>
              <a:ext uri="{FF2B5EF4-FFF2-40B4-BE49-F238E27FC236}">
                <a16:creationId xmlns:a16="http://schemas.microsoft.com/office/drawing/2014/main" id="{0DA3A75B-1938-4454-8BB3-BE6EF438409A}"/>
              </a:ext>
            </a:extLst>
          </p:cNvPr>
          <p:cNvSpPr/>
          <p:nvPr/>
        </p:nvSpPr>
        <p:spPr>
          <a:xfrm>
            <a:off x="9213342" y="643896"/>
            <a:ext cx="1813913" cy="1800000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EE62A761-BEA7-481C-BAE4-B8B6E7549E3F}"/>
              </a:ext>
            </a:extLst>
          </p:cNvPr>
          <p:cNvSpPr/>
          <p:nvPr/>
        </p:nvSpPr>
        <p:spPr>
          <a:xfrm flipV="1">
            <a:off x="1247349" y="2180125"/>
            <a:ext cx="70960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355C05AE-0319-4EEF-AD18-A74D7D03FE91}"/>
              </a:ext>
            </a:extLst>
          </p:cNvPr>
          <p:cNvSpPr/>
          <p:nvPr/>
        </p:nvSpPr>
        <p:spPr>
          <a:xfrm flipH="1" flipV="1">
            <a:off x="614756" y="2180125"/>
            <a:ext cx="55593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B3284A8-2802-4DA9-9A0B-1EA3BD17A1B1}"/>
              </a:ext>
            </a:extLst>
          </p:cNvPr>
          <p:cNvSpPr txBox="1"/>
          <p:nvPr/>
        </p:nvSpPr>
        <p:spPr>
          <a:xfrm>
            <a:off x="2981356" y="244599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CCD743BB-0B07-442B-AADD-CBAB876BAFD4}"/>
              </a:ext>
            </a:extLst>
          </p:cNvPr>
          <p:cNvSpPr/>
          <p:nvPr/>
        </p:nvSpPr>
        <p:spPr>
          <a:xfrm flipV="1">
            <a:off x="3392687" y="2182225"/>
            <a:ext cx="70960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9F876E1B-A520-4BC8-A2BA-907D53A31368}"/>
              </a:ext>
            </a:extLst>
          </p:cNvPr>
          <p:cNvSpPr/>
          <p:nvPr/>
        </p:nvSpPr>
        <p:spPr>
          <a:xfrm flipH="1" flipV="1">
            <a:off x="2760094" y="2182225"/>
            <a:ext cx="55593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190815B-0325-437A-8117-04E6191B693D}"/>
              </a:ext>
            </a:extLst>
          </p:cNvPr>
          <p:cNvSpPr txBox="1"/>
          <p:nvPr/>
        </p:nvSpPr>
        <p:spPr>
          <a:xfrm>
            <a:off x="5137257" y="244506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46" name="円弧 45">
            <a:extLst>
              <a:ext uri="{FF2B5EF4-FFF2-40B4-BE49-F238E27FC236}">
                <a16:creationId xmlns:a16="http://schemas.microsoft.com/office/drawing/2014/main" id="{2E4CA5CE-4A14-4EBB-AF03-C18EBD3C05BD}"/>
              </a:ext>
            </a:extLst>
          </p:cNvPr>
          <p:cNvSpPr/>
          <p:nvPr/>
        </p:nvSpPr>
        <p:spPr>
          <a:xfrm flipV="1">
            <a:off x="5557380" y="2181297"/>
            <a:ext cx="70960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91265AA7-DFE8-4288-AB4F-F38FA1E7303B}"/>
              </a:ext>
            </a:extLst>
          </p:cNvPr>
          <p:cNvSpPr/>
          <p:nvPr/>
        </p:nvSpPr>
        <p:spPr>
          <a:xfrm flipH="1" flipV="1">
            <a:off x="4915995" y="2181297"/>
            <a:ext cx="55593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4EFB571-EEDA-4BFC-A866-1496783C79EE}"/>
              </a:ext>
            </a:extLst>
          </p:cNvPr>
          <p:cNvSpPr txBox="1"/>
          <p:nvPr/>
        </p:nvSpPr>
        <p:spPr>
          <a:xfrm>
            <a:off x="7296159" y="244389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981691DF-58CA-444A-976B-67BA7DEB2FEA}"/>
              </a:ext>
            </a:extLst>
          </p:cNvPr>
          <p:cNvSpPr/>
          <p:nvPr/>
        </p:nvSpPr>
        <p:spPr>
          <a:xfrm flipV="1">
            <a:off x="7707490" y="2180125"/>
            <a:ext cx="70960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弧 49">
            <a:extLst>
              <a:ext uri="{FF2B5EF4-FFF2-40B4-BE49-F238E27FC236}">
                <a16:creationId xmlns:a16="http://schemas.microsoft.com/office/drawing/2014/main" id="{C89D17D9-C4F3-427E-B786-4085909FCA76}"/>
              </a:ext>
            </a:extLst>
          </p:cNvPr>
          <p:cNvSpPr/>
          <p:nvPr/>
        </p:nvSpPr>
        <p:spPr>
          <a:xfrm flipH="1" flipV="1">
            <a:off x="7074897" y="2180125"/>
            <a:ext cx="55593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9707EE7-6DD0-45A6-837E-85EC17CCEFF0}"/>
              </a:ext>
            </a:extLst>
          </p:cNvPr>
          <p:cNvSpPr txBox="1"/>
          <p:nvPr/>
        </p:nvSpPr>
        <p:spPr>
          <a:xfrm>
            <a:off x="9454037" y="243996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㎝</a:t>
            </a:r>
            <a:endParaRPr kumimoji="1" lang="en-US" altLang="ja-JP" sz="3200" dirty="0"/>
          </a:p>
        </p:txBody>
      </p:sp>
      <p:sp>
        <p:nvSpPr>
          <p:cNvPr id="52" name="円弧 51">
            <a:extLst>
              <a:ext uri="{FF2B5EF4-FFF2-40B4-BE49-F238E27FC236}">
                <a16:creationId xmlns:a16="http://schemas.microsoft.com/office/drawing/2014/main" id="{36E59EDB-40C3-4C80-82CC-703C37CCBD3E}"/>
              </a:ext>
            </a:extLst>
          </p:cNvPr>
          <p:cNvSpPr/>
          <p:nvPr/>
        </p:nvSpPr>
        <p:spPr>
          <a:xfrm flipV="1">
            <a:off x="9865368" y="2176196"/>
            <a:ext cx="70960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F69FD3CF-1E63-4412-82DF-683C04C068F8}"/>
              </a:ext>
            </a:extLst>
          </p:cNvPr>
          <p:cNvSpPr/>
          <p:nvPr/>
        </p:nvSpPr>
        <p:spPr>
          <a:xfrm flipH="1" flipV="1">
            <a:off x="9232775" y="2176196"/>
            <a:ext cx="555938" cy="52753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CA40946-1316-43E6-B3BA-C56E255721C1}"/>
              </a:ext>
            </a:extLst>
          </p:cNvPr>
          <p:cNvSpPr txBox="1"/>
          <p:nvPr/>
        </p:nvSpPr>
        <p:spPr>
          <a:xfrm>
            <a:off x="2791224" y="1181760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高さ</a:t>
            </a:r>
            <a:r>
              <a:rPr lang="en-US" altLang="ja-JP" sz="3200" dirty="0"/>
              <a:t>2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4E0757E-8659-4AF5-A059-619874738D68}"/>
              </a:ext>
            </a:extLst>
          </p:cNvPr>
          <p:cNvSpPr txBox="1"/>
          <p:nvPr/>
        </p:nvSpPr>
        <p:spPr>
          <a:xfrm>
            <a:off x="5026516" y="889372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高さ</a:t>
            </a:r>
            <a:r>
              <a:rPr lang="en-US" altLang="ja-JP" sz="3200" dirty="0"/>
              <a:t>3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13D989D-ACF1-4E53-8569-5D719705A903}"/>
              </a:ext>
            </a:extLst>
          </p:cNvPr>
          <p:cNvSpPr txBox="1"/>
          <p:nvPr/>
        </p:nvSpPr>
        <p:spPr>
          <a:xfrm>
            <a:off x="7261808" y="515316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高さ</a:t>
            </a:r>
            <a:r>
              <a:rPr lang="en-US" altLang="ja-JP" sz="3200" dirty="0"/>
              <a:t>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F117E5C-8588-4667-B88D-DD5E69739E8B}"/>
              </a:ext>
            </a:extLst>
          </p:cNvPr>
          <p:cNvSpPr txBox="1"/>
          <p:nvPr/>
        </p:nvSpPr>
        <p:spPr>
          <a:xfrm>
            <a:off x="9497100" y="151537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高さ</a:t>
            </a:r>
            <a:r>
              <a:rPr lang="en-US" altLang="ja-JP" sz="3200" dirty="0"/>
              <a:t>5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2A8C78A-B658-4D56-A195-02A29749B3AD}"/>
              </a:ext>
            </a:extLst>
          </p:cNvPr>
          <p:cNvSpPr txBox="1"/>
          <p:nvPr/>
        </p:nvSpPr>
        <p:spPr>
          <a:xfrm>
            <a:off x="3010972" y="322361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高さ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EC1D0C2-E98D-45CA-BA37-900EE518CF18}"/>
              </a:ext>
            </a:extLst>
          </p:cNvPr>
          <p:cNvSpPr txBox="1"/>
          <p:nvPr/>
        </p:nvSpPr>
        <p:spPr>
          <a:xfrm>
            <a:off x="6294818" y="318167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面積</a:t>
            </a:r>
          </a:p>
        </p:txBody>
      </p:sp>
      <p:graphicFrame>
        <p:nvGraphicFramePr>
          <p:cNvPr id="37" name="表 6">
            <a:extLst>
              <a:ext uri="{FF2B5EF4-FFF2-40B4-BE49-F238E27FC236}">
                <a16:creationId xmlns:a16="http://schemas.microsoft.com/office/drawing/2014/main" id="{FEB888D5-1E99-4438-BCFC-F18EBD26A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99643"/>
              </p:ext>
            </p:extLst>
          </p:nvPr>
        </p:nvGraphicFramePr>
        <p:xfrm>
          <a:off x="509692" y="4496016"/>
          <a:ext cx="11044587" cy="182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391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91525">
                  <a:extLst>
                    <a:ext uri="{9D8B030D-6E8A-4147-A177-3AD203B41FA5}">
                      <a16:colId xmlns:a16="http://schemas.microsoft.com/office/drawing/2014/main" val="743125586"/>
                    </a:ext>
                  </a:extLst>
                </a:gridCol>
              </a:tblGrid>
              <a:tr h="9571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高さ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b="1" dirty="0"/>
                        <a:t>8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872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面積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㎠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8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16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60" name="楕円 59">
            <a:extLst>
              <a:ext uri="{FF2B5EF4-FFF2-40B4-BE49-F238E27FC236}">
                <a16:creationId xmlns:a16="http://schemas.microsoft.com/office/drawing/2014/main" id="{84F00EE1-1B90-4502-B98C-B8A86CF313BB}"/>
              </a:ext>
            </a:extLst>
          </p:cNvPr>
          <p:cNvSpPr/>
          <p:nvPr/>
        </p:nvSpPr>
        <p:spPr>
          <a:xfrm>
            <a:off x="141211" y="2844683"/>
            <a:ext cx="2565064" cy="153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27204186-BD8B-4CD6-BBCC-948A9CCD740D}"/>
              </a:ext>
            </a:extLst>
          </p:cNvPr>
          <p:cNvGrpSpPr/>
          <p:nvPr/>
        </p:nvGrpSpPr>
        <p:grpSpPr>
          <a:xfrm>
            <a:off x="3258170" y="4010782"/>
            <a:ext cx="2518674" cy="2771386"/>
            <a:chOff x="4222567" y="4347995"/>
            <a:chExt cx="2518674" cy="2771386"/>
          </a:xfrm>
        </p:grpSpPr>
        <p:sp>
          <p:nvSpPr>
            <p:cNvPr id="62" name="矢印: 下カーブ 61">
              <a:extLst>
                <a:ext uri="{FF2B5EF4-FFF2-40B4-BE49-F238E27FC236}">
                  <a16:creationId xmlns:a16="http://schemas.microsoft.com/office/drawing/2014/main" id="{366E89B7-48D6-4B1A-97FA-6FC1535CA7A6}"/>
                </a:ext>
              </a:extLst>
            </p:cNvPr>
            <p:cNvSpPr/>
            <p:nvPr/>
          </p:nvSpPr>
          <p:spPr>
            <a:xfrm>
              <a:off x="4238363" y="4519482"/>
              <a:ext cx="2502878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矢印: 下カーブ 62">
              <a:extLst>
                <a:ext uri="{FF2B5EF4-FFF2-40B4-BE49-F238E27FC236}">
                  <a16:creationId xmlns:a16="http://schemas.microsoft.com/office/drawing/2014/main" id="{58DE858E-0216-4BB8-8E45-D9056E88DC80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矢印: 下カーブ 63">
              <a:extLst>
                <a:ext uri="{FF2B5EF4-FFF2-40B4-BE49-F238E27FC236}">
                  <a16:creationId xmlns:a16="http://schemas.microsoft.com/office/drawing/2014/main" id="{6BCEE591-86EE-43EC-A1D8-EA2604776BAE}"/>
                </a:ext>
              </a:extLst>
            </p:cNvPr>
            <p:cNvSpPr/>
            <p:nvPr/>
          </p:nvSpPr>
          <p:spPr>
            <a:xfrm flipV="1">
              <a:off x="4222568" y="6534606"/>
              <a:ext cx="2508028" cy="425659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9AAE52F4-16B2-4922-9B9E-573100BFCF6D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4FC8C510-4015-4337-AAD0-399A2094A0ED}"/>
                </a:ext>
              </a:extLst>
            </p:cNvPr>
            <p:cNvSpPr txBox="1"/>
            <p:nvPr/>
          </p:nvSpPr>
          <p:spPr>
            <a:xfrm>
              <a:off x="4383323" y="6427165"/>
              <a:ext cx="832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8226CF70-88BA-4023-B449-808681344052}"/>
                </a:ext>
              </a:extLst>
            </p:cNvPr>
            <p:cNvSpPr txBox="1"/>
            <p:nvPr/>
          </p:nvSpPr>
          <p:spPr>
            <a:xfrm>
              <a:off x="5554384" y="6534606"/>
              <a:ext cx="832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70F4A48-235A-43AB-B603-3E3218C75B70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69" name="矢印: 下カーブ 68">
              <a:extLst>
                <a:ext uri="{FF2B5EF4-FFF2-40B4-BE49-F238E27FC236}">
                  <a16:creationId xmlns:a16="http://schemas.microsoft.com/office/drawing/2014/main" id="{D1ED126D-76A5-4C56-9147-5C61DC545431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1F9D8B0-E3CB-41E9-803B-94A87B5388B0}"/>
              </a:ext>
            </a:extLst>
          </p:cNvPr>
          <p:cNvSpPr txBox="1"/>
          <p:nvPr/>
        </p:nvSpPr>
        <p:spPr>
          <a:xfrm>
            <a:off x="10483872" y="5587742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32</a:t>
            </a:r>
            <a:endParaRPr kumimoji="1" lang="ja-JP" altLang="en-US" sz="4000" b="1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3960CECD-6AA3-4C34-9323-EE2496275890}"/>
              </a:ext>
            </a:extLst>
          </p:cNvPr>
          <p:cNvSpPr txBox="1"/>
          <p:nvPr/>
        </p:nvSpPr>
        <p:spPr>
          <a:xfrm>
            <a:off x="694064" y="3538567"/>
            <a:ext cx="1662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50"/>
                </a:solidFill>
              </a:rPr>
              <a:t>比例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C65E4A8-0F6A-45ED-A96E-050403BFAC5C}"/>
              </a:ext>
            </a:extLst>
          </p:cNvPr>
          <p:cNvSpPr txBox="1"/>
          <p:nvPr/>
        </p:nvSpPr>
        <p:spPr>
          <a:xfrm>
            <a:off x="8758839" y="3535622"/>
            <a:ext cx="2242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反比例</a:t>
            </a: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FE32F7D7-E88A-4713-81E6-6C3F54569225}"/>
              </a:ext>
            </a:extLst>
          </p:cNvPr>
          <p:cNvGrpSpPr/>
          <p:nvPr/>
        </p:nvGrpSpPr>
        <p:grpSpPr>
          <a:xfrm>
            <a:off x="166689" y="2960059"/>
            <a:ext cx="2475029" cy="646497"/>
            <a:chOff x="5019320" y="691126"/>
            <a:chExt cx="2475029" cy="646497"/>
          </a:xfrm>
        </p:grpSpPr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DA922BEC-B525-4C71-8E17-D4225A74F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20" y="691126"/>
              <a:ext cx="584300" cy="597107"/>
            </a:xfrm>
            <a:prstGeom prst="rect">
              <a:avLst/>
            </a:prstGeom>
          </p:spPr>
        </p:pic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90974718-990B-44F3-97F8-E9527EA4F04F}"/>
                </a:ext>
              </a:extLst>
            </p:cNvPr>
            <p:cNvSpPr txBox="1"/>
            <p:nvPr/>
          </p:nvSpPr>
          <p:spPr>
            <a:xfrm>
              <a:off x="5547029" y="691292"/>
              <a:ext cx="1947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＝</a:t>
              </a:r>
              <a:r>
                <a:rPr kumimoji="1" lang="en-US" altLang="ja-JP" sz="3600" b="1" dirty="0"/>
                <a:t>4×</a:t>
              </a:r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17335B25-1F08-486D-9881-6F23ED1E0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335" y="692417"/>
              <a:ext cx="681964" cy="533694"/>
            </a:xfrm>
            <a:prstGeom prst="rect">
              <a:avLst/>
            </a:prstGeom>
          </p:spPr>
        </p:pic>
      </p:grpSp>
      <p:pic>
        <p:nvPicPr>
          <p:cNvPr id="77" name="図 76">
            <a:extLst>
              <a:ext uri="{FF2B5EF4-FFF2-40B4-BE49-F238E27FC236}">
                <a16:creationId xmlns:a16="http://schemas.microsoft.com/office/drawing/2014/main" id="{E3D7BFDD-9028-437B-9B9D-78879848D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" y="5643131"/>
            <a:ext cx="584300" cy="597107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5D9C2D72-DBEE-4561-91A7-4992DE1B7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8" y="4693703"/>
            <a:ext cx="681964" cy="533694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C8C4CDD7-1734-40F0-B231-DE259D52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56" y="3228197"/>
            <a:ext cx="584300" cy="597107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C172C369-A210-40EE-BA4F-57F41427C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94" y="3232710"/>
            <a:ext cx="681964" cy="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1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7387</TotalTime>
  <Words>1090</Words>
  <Application>Microsoft Office PowerPoint</Application>
  <PresentationFormat>ワイド画面</PresentationFormat>
  <Paragraphs>465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 S</dc:creator>
  <cp:lastModifiedBy>S T</cp:lastModifiedBy>
  <cp:revision>132</cp:revision>
  <dcterms:created xsi:type="dcterms:W3CDTF">2021-09-17T01:54:47Z</dcterms:created>
  <dcterms:modified xsi:type="dcterms:W3CDTF">2025-02-14T06:57:30Z</dcterms:modified>
</cp:coreProperties>
</file>